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Noto Sans Bold" panose="020B0604020202020204" charset="0"/>
      <p:regular r:id="rId43"/>
    </p:embeddedFont>
    <p:embeddedFont>
      <p:font typeface="Roboto" panose="02000000000000000000" pitchFamily="2" charset="0"/>
      <p:regular r:id="rId44"/>
    </p:embeddedFont>
    <p:embeddedFont>
      <p:font typeface="Roboto Bold" panose="02000000000000000000"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Freeform 2"/>
          <p:cNvSpPr/>
          <p:nvPr/>
        </p:nvSpPr>
        <p:spPr>
          <a:xfrm>
            <a:off x="5278504" y="2260682"/>
            <a:ext cx="7730993" cy="7630631"/>
          </a:xfrm>
          <a:custGeom>
            <a:avLst/>
            <a:gdLst/>
            <a:ahLst/>
            <a:cxnLst/>
            <a:rect l="l" t="t" r="r" b="b"/>
            <a:pathLst>
              <a:path w="7730993" h="7630631">
                <a:moveTo>
                  <a:pt x="0" y="0"/>
                </a:moveTo>
                <a:lnTo>
                  <a:pt x="7730992" y="0"/>
                </a:lnTo>
                <a:lnTo>
                  <a:pt x="7730992" y="7630631"/>
                </a:lnTo>
                <a:lnTo>
                  <a:pt x="0" y="7630631"/>
                </a:lnTo>
                <a:lnTo>
                  <a:pt x="0" y="0"/>
                </a:lnTo>
                <a:close/>
              </a:path>
            </a:pathLst>
          </a:custGeom>
          <a:blipFill>
            <a:blip r:embed="rId2">
              <a:alphaModFix amt="5000"/>
            </a:blip>
            <a:stretch>
              <a:fillRect r="-302864"/>
            </a:stretch>
          </a:blipFill>
        </p:spPr>
      </p:sp>
      <p:sp>
        <p:nvSpPr>
          <p:cNvPr id="3" name="Freeform 3"/>
          <p:cNvSpPr/>
          <p:nvPr/>
        </p:nvSpPr>
        <p:spPr>
          <a:xfrm>
            <a:off x="8572290" y="2038956"/>
            <a:ext cx="1143420" cy="1153815"/>
          </a:xfrm>
          <a:custGeom>
            <a:avLst/>
            <a:gdLst/>
            <a:ahLst/>
            <a:cxnLst/>
            <a:rect l="l" t="t" r="r" b="b"/>
            <a:pathLst>
              <a:path w="1143420" h="1153815">
                <a:moveTo>
                  <a:pt x="0" y="0"/>
                </a:moveTo>
                <a:lnTo>
                  <a:pt x="1143420" y="0"/>
                </a:lnTo>
                <a:lnTo>
                  <a:pt x="1143420" y="1153815"/>
                </a:lnTo>
                <a:lnTo>
                  <a:pt x="0" y="1153815"/>
                </a:lnTo>
                <a:lnTo>
                  <a:pt x="0" y="0"/>
                </a:lnTo>
                <a:close/>
              </a:path>
            </a:pathLst>
          </a:custGeom>
          <a:blipFill>
            <a:blip r:embed="rId3"/>
            <a:stretch>
              <a:fillRect/>
            </a:stretch>
          </a:blipFill>
        </p:spPr>
      </p:sp>
      <p:sp>
        <p:nvSpPr>
          <p:cNvPr id="4" name="TextBox 4"/>
          <p:cNvSpPr txBox="1"/>
          <p:nvPr/>
        </p:nvSpPr>
        <p:spPr>
          <a:xfrm>
            <a:off x="1756830" y="4339581"/>
            <a:ext cx="14774340" cy="1826895"/>
          </a:xfrm>
          <a:prstGeom prst="rect">
            <a:avLst/>
          </a:prstGeom>
        </p:spPr>
        <p:txBody>
          <a:bodyPr lIns="0" tIns="0" rIns="0" bIns="0" rtlCol="0" anchor="t">
            <a:spAutoFit/>
          </a:bodyPr>
          <a:lstStyle/>
          <a:p>
            <a:pPr algn="ctr">
              <a:lnSpc>
                <a:spcPts val="7139"/>
              </a:lnSpc>
            </a:pPr>
            <a:r>
              <a:rPr lang="en-US" sz="6000" b="1" spc="-18">
                <a:solidFill>
                  <a:srgbClr val="272B64"/>
                </a:solidFill>
                <a:latin typeface="Roboto Bold"/>
                <a:ea typeface="Roboto Bold"/>
                <a:cs typeface="Roboto Bold"/>
                <a:sym typeface="Roboto Bold"/>
              </a:rPr>
              <a:t>THIẾT KẾ WEBSITE QUẢN LÝ NHÀ THI ĐẤU TRƯỜNG ĐẠI HỌC TRÀ VINH</a:t>
            </a:r>
          </a:p>
        </p:txBody>
      </p:sp>
      <p:sp>
        <p:nvSpPr>
          <p:cNvPr id="5" name="TextBox 5"/>
          <p:cNvSpPr txBox="1"/>
          <p:nvPr/>
        </p:nvSpPr>
        <p:spPr>
          <a:xfrm>
            <a:off x="6632004" y="486722"/>
            <a:ext cx="5023991" cy="1200150"/>
          </a:xfrm>
          <a:prstGeom prst="rect">
            <a:avLst/>
          </a:prstGeom>
        </p:spPr>
        <p:txBody>
          <a:bodyPr lIns="0" tIns="0" rIns="0" bIns="0" rtlCol="0" anchor="t">
            <a:spAutoFit/>
          </a:bodyPr>
          <a:lstStyle/>
          <a:p>
            <a:pPr algn="ctr">
              <a:lnSpc>
                <a:spcPts val="3149"/>
              </a:lnSpc>
            </a:pPr>
            <a:r>
              <a:rPr lang="en-US" sz="2250" b="1" spc="83">
                <a:solidFill>
                  <a:srgbClr val="272B64"/>
                </a:solidFill>
                <a:latin typeface="Roboto Bold"/>
                <a:ea typeface="Roboto Bold"/>
                <a:cs typeface="Roboto Bold"/>
                <a:sym typeface="Roboto Bold"/>
              </a:rPr>
              <a:t>TRƯỜNG ĐẠI HỌC TRÀ VINH</a:t>
            </a:r>
          </a:p>
          <a:p>
            <a:pPr algn="ctr">
              <a:lnSpc>
                <a:spcPts val="3149"/>
              </a:lnSpc>
            </a:pPr>
            <a:r>
              <a:rPr lang="en-US" sz="2250" b="1" spc="83">
                <a:solidFill>
                  <a:srgbClr val="272B64"/>
                </a:solidFill>
                <a:latin typeface="Roboto Bold"/>
                <a:ea typeface="Roboto Bold"/>
                <a:cs typeface="Roboto Bold"/>
                <a:sym typeface="Roboto Bold"/>
              </a:rPr>
              <a:t>TRƯỜNG KỸ THUẬT VÀ CÔNG NGHỆ</a:t>
            </a:r>
          </a:p>
          <a:p>
            <a:pPr algn="ctr">
              <a:lnSpc>
                <a:spcPts val="3149"/>
              </a:lnSpc>
              <a:spcBef>
                <a:spcPct val="0"/>
              </a:spcBef>
            </a:pPr>
            <a:r>
              <a:rPr lang="en-US" sz="2250" b="1" spc="83">
                <a:solidFill>
                  <a:srgbClr val="272B64"/>
                </a:solidFill>
                <a:latin typeface="Roboto Bold"/>
                <a:ea typeface="Roboto Bold"/>
                <a:cs typeface="Roboto Bold"/>
                <a:sym typeface="Roboto Bold"/>
              </a:rPr>
              <a:t>KHOA CÔNG NGHỆ THÔNG TIN</a:t>
            </a:r>
          </a:p>
        </p:txBody>
      </p:sp>
      <p:sp>
        <p:nvSpPr>
          <p:cNvPr id="6" name="TextBox 6"/>
          <p:cNvSpPr txBox="1"/>
          <p:nvPr/>
        </p:nvSpPr>
        <p:spPr>
          <a:xfrm>
            <a:off x="1756830" y="7238937"/>
            <a:ext cx="4228776" cy="497371"/>
          </a:xfrm>
          <a:prstGeom prst="rect">
            <a:avLst/>
          </a:prstGeom>
        </p:spPr>
        <p:txBody>
          <a:bodyPr lIns="0" tIns="0" rIns="0" bIns="0" rtlCol="0" anchor="t">
            <a:spAutoFit/>
          </a:bodyPr>
          <a:lstStyle/>
          <a:p>
            <a:pPr algn="l">
              <a:lnSpc>
                <a:spcPts val="4085"/>
              </a:lnSpc>
              <a:spcBef>
                <a:spcPct val="0"/>
              </a:spcBef>
            </a:pPr>
            <a:r>
              <a:rPr lang="en-US" sz="2918" b="1">
                <a:solidFill>
                  <a:srgbClr val="FF914D"/>
                </a:solidFill>
                <a:latin typeface="Roboto Bold"/>
                <a:ea typeface="Roboto Bold"/>
                <a:cs typeface="Roboto Bold"/>
                <a:sym typeface="Roboto Bold"/>
              </a:rPr>
              <a:t>SINH VIÊN THỰC HIỆN</a:t>
            </a:r>
          </a:p>
        </p:txBody>
      </p:sp>
      <p:sp>
        <p:nvSpPr>
          <p:cNvPr id="7" name="TextBox 7"/>
          <p:cNvSpPr txBox="1"/>
          <p:nvPr/>
        </p:nvSpPr>
        <p:spPr>
          <a:xfrm>
            <a:off x="1756830" y="7822033"/>
            <a:ext cx="6057045"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Trần Trung Nghĩa - 110121066 - DA21TTB</a:t>
            </a:r>
          </a:p>
        </p:txBody>
      </p:sp>
      <p:sp>
        <p:nvSpPr>
          <p:cNvPr id="8" name="TextBox 8"/>
          <p:cNvSpPr txBox="1"/>
          <p:nvPr/>
        </p:nvSpPr>
        <p:spPr>
          <a:xfrm>
            <a:off x="12536712" y="7238937"/>
            <a:ext cx="4114393" cy="497371"/>
          </a:xfrm>
          <a:prstGeom prst="rect">
            <a:avLst/>
          </a:prstGeom>
        </p:spPr>
        <p:txBody>
          <a:bodyPr lIns="0" tIns="0" rIns="0" bIns="0" rtlCol="0" anchor="t">
            <a:spAutoFit/>
          </a:bodyPr>
          <a:lstStyle/>
          <a:p>
            <a:pPr algn="l">
              <a:lnSpc>
                <a:spcPts val="4085"/>
              </a:lnSpc>
              <a:spcBef>
                <a:spcPct val="0"/>
              </a:spcBef>
            </a:pPr>
            <a:r>
              <a:rPr lang="en-US" sz="2918" b="1">
                <a:solidFill>
                  <a:srgbClr val="FF914D"/>
                </a:solidFill>
                <a:latin typeface="Roboto Bold"/>
                <a:ea typeface="Roboto Bold"/>
                <a:cs typeface="Roboto Bold"/>
                <a:sym typeface="Roboto Bold"/>
              </a:rPr>
              <a:t>GIÁO VIÊN HƯỚNG DẪN</a:t>
            </a:r>
          </a:p>
        </p:txBody>
      </p:sp>
      <p:sp>
        <p:nvSpPr>
          <p:cNvPr id="9" name="TextBox 9"/>
          <p:cNvSpPr txBox="1"/>
          <p:nvPr/>
        </p:nvSpPr>
        <p:spPr>
          <a:xfrm>
            <a:off x="12536712" y="7822033"/>
            <a:ext cx="4228776"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Ths. Dương Ngọc Vân Khanh</a:t>
            </a:r>
          </a:p>
        </p:txBody>
      </p:sp>
      <p:sp>
        <p:nvSpPr>
          <p:cNvPr id="10" name="TextBox 10"/>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01</a:t>
            </a:r>
          </a:p>
        </p:txBody>
      </p:sp>
      <p:sp>
        <p:nvSpPr>
          <p:cNvPr id="11" name="TextBox 11"/>
          <p:cNvSpPr txBox="1"/>
          <p:nvPr/>
        </p:nvSpPr>
        <p:spPr>
          <a:xfrm>
            <a:off x="6452257" y="9144000"/>
            <a:ext cx="5383486"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Vĩnh Long, ngày 04 tháng 9 năm 2025</a:t>
            </a:r>
          </a:p>
        </p:txBody>
      </p:sp>
      <p:sp>
        <p:nvSpPr>
          <p:cNvPr id="12" name="TextBox 12"/>
          <p:cNvSpPr txBox="1"/>
          <p:nvPr/>
        </p:nvSpPr>
        <p:spPr>
          <a:xfrm>
            <a:off x="6099051" y="3535671"/>
            <a:ext cx="6089898" cy="461010"/>
          </a:xfrm>
          <a:prstGeom prst="rect">
            <a:avLst/>
          </a:prstGeom>
        </p:spPr>
        <p:txBody>
          <a:bodyPr lIns="0" tIns="0" rIns="0" bIns="0" rtlCol="0" anchor="t">
            <a:spAutoFit/>
          </a:bodyPr>
          <a:lstStyle/>
          <a:p>
            <a:pPr algn="ctr">
              <a:lnSpc>
                <a:spcPts val="3569"/>
              </a:lnSpc>
            </a:pPr>
            <a:r>
              <a:rPr lang="en-US" sz="3000" b="1" spc="-9">
                <a:solidFill>
                  <a:srgbClr val="FF3131"/>
                </a:solidFill>
                <a:latin typeface="Roboto Bold"/>
                <a:ea typeface="Roboto Bold"/>
                <a:cs typeface="Roboto Bold"/>
                <a:sym typeface="Roboto Bold"/>
              </a:rPr>
              <a:t>BÁO CÁO KHOÁ LUẬN TỐT NGHIỆP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5" name="TextBox 5"/>
          <p:cNvSpPr txBox="1"/>
          <p:nvPr/>
        </p:nvSpPr>
        <p:spPr>
          <a:xfrm>
            <a:off x="2452501" y="1485900"/>
            <a:ext cx="8596499" cy="583493"/>
          </a:xfrm>
          <a:prstGeom prst="rect">
            <a:avLst/>
          </a:prstGeom>
        </p:spPr>
        <p:txBody>
          <a:bodyPr wrap="square" lIns="0" tIns="0" rIns="0" bIns="0" rtlCol="0" anchor="t">
            <a:spAutoFit/>
          </a:bodyPr>
          <a:lstStyle/>
          <a:p>
            <a:pPr algn="l">
              <a:lnSpc>
                <a:spcPts val="4900"/>
              </a:lnSpc>
              <a:spcBef>
                <a:spcPct val="0"/>
              </a:spcBef>
            </a:pPr>
            <a:r>
              <a:rPr lang="en-US" sz="3500" b="1" dirty="0">
                <a:solidFill>
                  <a:srgbClr val="FF914D"/>
                </a:solidFill>
                <a:latin typeface="Roboto Bold"/>
                <a:ea typeface="Roboto Bold"/>
                <a:cs typeface="Roboto Bold"/>
                <a:sym typeface="Roboto Bold"/>
              </a:rPr>
              <a:t>II. LÝ THUYẾT NGHIÊN CỨU - CÔNG NGHỆ</a:t>
            </a:r>
          </a:p>
        </p:txBody>
      </p:sp>
      <p:sp>
        <p:nvSpPr>
          <p:cNvPr id="6" name="TextBox 6"/>
          <p:cNvSpPr txBox="1"/>
          <p:nvPr/>
        </p:nvSpPr>
        <p:spPr>
          <a:xfrm>
            <a:off x="2452501" y="2086673"/>
            <a:ext cx="9471664" cy="5334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1. Next.js</a:t>
            </a:r>
          </a:p>
        </p:txBody>
      </p:sp>
      <p:sp>
        <p:nvSpPr>
          <p:cNvPr id="7" name="TextBox 7"/>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10</a:t>
            </a:r>
          </a:p>
        </p:txBody>
      </p:sp>
      <p:sp>
        <p:nvSpPr>
          <p:cNvPr id="8" name="TextBox 8"/>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9" name="TextBox 9"/>
          <p:cNvSpPr txBox="1"/>
          <p:nvPr/>
        </p:nvSpPr>
        <p:spPr>
          <a:xfrm>
            <a:off x="2452501" y="2905823"/>
            <a:ext cx="13425535" cy="3708400"/>
          </a:xfrm>
          <a:prstGeom prst="rect">
            <a:avLst/>
          </a:prstGeom>
        </p:spPr>
        <p:txBody>
          <a:bodyPr lIns="0" tIns="0" rIns="0" bIns="0" rtlCol="0" anchor="t">
            <a:spAutoFit/>
          </a:bodyPr>
          <a:lstStyle/>
          <a:p>
            <a:pPr algn="l">
              <a:lnSpc>
                <a:spcPts val="4999"/>
              </a:lnSpc>
            </a:pPr>
            <a:r>
              <a:rPr lang="en-US" sz="2499" b="1">
                <a:solidFill>
                  <a:srgbClr val="272B64"/>
                </a:solidFill>
                <a:latin typeface="Roboto Bold"/>
                <a:ea typeface="Roboto Bold"/>
                <a:cs typeface="Roboto Bold"/>
                <a:sym typeface="Roboto Bold"/>
              </a:rPr>
              <a:t>❌ Nhược</a:t>
            </a:r>
            <a:r>
              <a:rPr lang="en-US" sz="2499" b="1" u="none" strike="noStrike">
                <a:solidFill>
                  <a:srgbClr val="272B64"/>
                </a:solidFill>
                <a:latin typeface="Roboto Bold"/>
                <a:ea typeface="Roboto Bold"/>
                <a:cs typeface="Roboto Bold"/>
                <a:sym typeface="Roboto Bold"/>
              </a:rPr>
              <a:t> điểm</a:t>
            </a:r>
          </a:p>
          <a:p>
            <a:pPr algn="l">
              <a:lnSpc>
                <a:spcPts val="4999"/>
              </a:lnSpc>
            </a:pPr>
            <a:r>
              <a:rPr lang="en-US" sz="2499" b="1" u="none" strike="noStrike">
                <a:solidFill>
                  <a:srgbClr val="272B64"/>
                </a:solidFill>
                <a:latin typeface="Roboto Bold"/>
                <a:ea typeface="Roboto Bold"/>
                <a:cs typeface="Roboto Bold"/>
                <a:sym typeface="Roboto Bold"/>
              </a:rPr>
              <a:t>   - Cần hiểu React trước: gây khó khăn cho người mới.</a:t>
            </a:r>
          </a:p>
          <a:p>
            <a:pPr algn="l">
              <a:lnSpc>
                <a:spcPts val="4999"/>
              </a:lnSpc>
            </a:pPr>
            <a:r>
              <a:rPr lang="en-US" sz="2499" b="1" u="none" strike="noStrike">
                <a:solidFill>
                  <a:srgbClr val="272B64"/>
                </a:solidFill>
                <a:latin typeface="Roboto Bold"/>
                <a:ea typeface="Roboto Bold"/>
                <a:cs typeface="Roboto Bold"/>
                <a:sym typeface="Roboto Bold"/>
              </a:rPr>
              <a:t>   - Phức tạp hơn SPA thông thường: vì kết hợp nhiều cách render (SSR, SSG, CSR).</a:t>
            </a:r>
          </a:p>
          <a:p>
            <a:pPr algn="l">
              <a:lnSpc>
                <a:spcPts val="4999"/>
              </a:lnSpc>
            </a:pPr>
            <a:r>
              <a:rPr lang="en-US" sz="2499" b="1" u="none" strike="noStrike">
                <a:solidFill>
                  <a:srgbClr val="272B64"/>
                </a:solidFill>
                <a:latin typeface="Roboto Bold"/>
                <a:ea typeface="Roboto Bold"/>
                <a:cs typeface="Roboto Bold"/>
                <a:sym typeface="Roboto Bold"/>
              </a:rPr>
              <a:t>   - Chi phí hosting cao hơn so với các site tĩnh thuần React.</a:t>
            </a:r>
          </a:p>
          <a:p>
            <a:pPr algn="l">
              <a:lnSpc>
                <a:spcPts val="4999"/>
              </a:lnSpc>
            </a:pPr>
            <a:r>
              <a:rPr lang="en-US" sz="2499" b="1" u="none" strike="noStrike">
                <a:solidFill>
                  <a:srgbClr val="272B64"/>
                </a:solidFill>
                <a:latin typeface="Roboto Bold"/>
                <a:ea typeface="Roboto Bold"/>
                <a:cs typeface="Roboto Bold"/>
                <a:sym typeface="Roboto Bold"/>
              </a:rPr>
              <a:t>   - Cần tối ưu code backend khi dùng API routes, tránh quá tải server.</a:t>
            </a:r>
          </a:p>
          <a:p>
            <a:pPr algn="l">
              <a:lnSpc>
                <a:spcPts val="4999"/>
              </a:lnSpc>
            </a:pPr>
            <a:endParaRPr lang="en-US" sz="2499" b="1" u="none" strike="noStrike">
              <a:solidFill>
                <a:srgbClr val="272B64"/>
              </a:solidFill>
              <a:latin typeface="Roboto Bold"/>
              <a:ea typeface="Roboto Bold"/>
              <a:cs typeface="Roboto Bold"/>
              <a:sym typeface="Roboto Bold"/>
            </a:endParaRPr>
          </a:p>
        </p:txBody>
      </p:sp>
      <p:sp>
        <p:nvSpPr>
          <p:cNvPr id="10" name="Freeform 10"/>
          <p:cNvSpPr/>
          <p:nvPr/>
        </p:nvSpPr>
        <p:spPr>
          <a:xfrm>
            <a:off x="14001628" y="1371742"/>
            <a:ext cx="1582263" cy="1582263"/>
          </a:xfrm>
          <a:custGeom>
            <a:avLst/>
            <a:gdLst/>
            <a:ahLst/>
            <a:cxnLst/>
            <a:rect l="l" t="t" r="r" b="b"/>
            <a:pathLst>
              <a:path w="1582263" h="1582263">
                <a:moveTo>
                  <a:pt x="0" y="0"/>
                </a:moveTo>
                <a:lnTo>
                  <a:pt x="1582263" y="0"/>
                </a:lnTo>
                <a:lnTo>
                  <a:pt x="1582263" y="1582263"/>
                </a:lnTo>
                <a:lnTo>
                  <a:pt x="0" y="1582263"/>
                </a:lnTo>
                <a:lnTo>
                  <a:pt x="0" y="0"/>
                </a:lnTo>
                <a:close/>
              </a:path>
            </a:pathLst>
          </a:custGeom>
          <a:blipFill>
            <a:blip r:embed="rId3"/>
            <a:stretch>
              <a:fillRect/>
            </a:stretch>
          </a:blipFill>
          <a:ln cap="rnd">
            <a:noFill/>
            <a:prstDash val="solid"/>
            <a:round/>
          </a:ln>
        </p:spPr>
      </p:sp>
      <p:grpSp>
        <p:nvGrpSpPr>
          <p:cNvPr id="11" name="Group 11"/>
          <p:cNvGrpSpPr/>
          <p:nvPr/>
        </p:nvGrpSpPr>
        <p:grpSpPr>
          <a:xfrm>
            <a:off x="14423021" y="496646"/>
            <a:ext cx="915767" cy="465889"/>
            <a:chOff x="0" y="0"/>
            <a:chExt cx="1221023" cy="621186"/>
          </a:xfrm>
        </p:grpSpPr>
        <p:sp>
          <p:nvSpPr>
            <p:cNvPr id="12" name="Freeform 12"/>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4"/>
              <a:stretch>
                <a:fillRect b="-56321"/>
              </a:stretch>
            </a:blipFill>
          </p:spPr>
        </p:sp>
        <p:sp>
          <p:nvSpPr>
            <p:cNvPr id="13" name="TextBox 13"/>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14007108" y="1383233"/>
            <a:ext cx="1613226" cy="1570772"/>
          </a:xfrm>
          <a:custGeom>
            <a:avLst/>
            <a:gdLst/>
            <a:ahLst/>
            <a:cxnLst/>
            <a:rect l="l" t="t" r="r" b="b"/>
            <a:pathLst>
              <a:path w="1613226" h="1570772">
                <a:moveTo>
                  <a:pt x="0" y="0"/>
                </a:moveTo>
                <a:lnTo>
                  <a:pt x="1613225" y="0"/>
                </a:lnTo>
                <a:lnTo>
                  <a:pt x="1613225" y="1570772"/>
                </a:lnTo>
                <a:lnTo>
                  <a:pt x="0" y="1570772"/>
                </a:lnTo>
                <a:lnTo>
                  <a:pt x="0" y="0"/>
                </a:lnTo>
                <a:close/>
              </a:path>
            </a:pathLst>
          </a:custGeom>
          <a:blipFill>
            <a:blip r:embed="rId2"/>
            <a:stretch>
              <a:fillRect/>
            </a:stretch>
          </a:blipFill>
          <a:ln w="9525" cap="rnd">
            <a:solidFill>
              <a:srgbClr val="000000"/>
            </a:solidFill>
            <a:prstDash val="solid"/>
            <a:round/>
          </a:ln>
        </p:spPr>
      </p:sp>
      <p:sp>
        <p:nvSpPr>
          <p:cNvPr id="5" name="Freeform 5"/>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3">
              <a:alphaModFix amt="5000"/>
            </a:blip>
            <a:stretch>
              <a:fillRect r="-302864"/>
            </a:stretch>
          </a:blipFill>
        </p:spPr>
      </p:sp>
      <p:sp>
        <p:nvSpPr>
          <p:cNvPr id="6" name="TextBox 6"/>
          <p:cNvSpPr txBox="1"/>
          <p:nvPr/>
        </p:nvSpPr>
        <p:spPr>
          <a:xfrm>
            <a:off x="2452501" y="2905823"/>
            <a:ext cx="13976629" cy="5594350"/>
          </a:xfrm>
          <a:prstGeom prst="rect">
            <a:avLst/>
          </a:prstGeom>
        </p:spPr>
        <p:txBody>
          <a:bodyPr lIns="0" tIns="0" rIns="0" bIns="0" rtlCol="0" anchor="t">
            <a:spAutoFit/>
          </a:bodyPr>
          <a:lstStyle/>
          <a:p>
            <a:pPr algn="l">
              <a:lnSpc>
                <a:spcPts val="4999"/>
              </a:lnSpc>
            </a:pPr>
            <a:r>
              <a:rPr lang="en-US" sz="2499" b="1">
                <a:solidFill>
                  <a:srgbClr val="272B64"/>
                </a:solidFill>
                <a:latin typeface="Roboto Bold"/>
                <a:ea typeface="Roboto Bold"/>
                <a:cs typeface="Roboto Bold"/>
                <a:sym typeface="Roboto Bold"/>
              </a:rPr>
              <a:t>🚀</a:t>
            </a:r>
            <a:r>
              <a:rPr lang="en-US" sz="2499" b="1" u="none" strike="noStrike">
                <a:solidFill>
                  <a:srgbClr val="272B64"/>
                </a:solidFill>
                <a:latin typeface="Roboto Bold"/>
                <a:ea typeface="Roboto Bold"/>
                <a:cs typeface="Roboto Bold"/>
                <a:sym typeface="Roboto Bold"/>
              </a:rPr>
              <a:t> Giới thiệu về NestJS</a:t>
            </a:r>
          </a:p>
          <a:p>
            <a:pPr algn="l">
              <a:lnSpc>
                <a:spcPts val="4999"/>
              </a:lnSpc>
            </a:pPr>
            <a:r>
              <a:rPr lang="en-US" sz="2499" b="1" u="none" strike="noStrike">
                <a:solidFill>
                  <a:srgbClr val="272B64"/>
                </a:solidFill>
                <a:latin typeface="Roboto Bold"/>
                <a:ea typeface="Roboto Bold"/>
                <a:cs typeface="Roboto Bold"/>
                <a:sym typeface="Roboto Bold"/>
              </a:rPr>
              <a:t>   - NestJS là một framework backend mạnh mẽ dựa trên Node.js và TypeScript, được xây dựng theo kiến trúc Modular và MVC.</a:t>
            </a:r>
          </a:p>
          <a:p>
            <a:pPr algn="l">
              <a:lnSpc>
                <a:spcPts val="4999"/>
              </a:lnSpc>
            </a:pPr>
            <a:r>
              <a:rPr lang="en-US" sz="2499" b="1" u="none" strike="noStrike">
                <a:solidFill>
                  <a:srgbClr val="272B64"/>
                </a:solidFill>
                <a:latin typeface="Roboto Bold"/>
                <a:ea typeface="Roboto Bold"/>
                <a:cs typeface="Roboto Bold"/>
                <a:sym typeface="Roboto Bold"/>
              </a:rPr>
              <a:t>   - Sử dụng Express hoặc Fastify làm nền tảng, giúp phát triển ứng dụng server-side dễ dàng, có cấu trúc rõ ràng và linh hoạt.</a:t>
            </a:r>
          </a:p>
          <a:p>
            <a:pPr algn="l">
              <a:lnSpc>
                <a:spcPts val="4999"/>
              </a:lnSpc>
            </a:pPr>
            <a:r>
              <a:rPr lang="en-US" sz="2499" b="1" u="none" strike="noStrike">
                <a:solidFill>
                  <a:srgbClr val="272B64"/>
                </a:solidFill>
                <a:latin typeface="Roboto Bold"/>
                <a:ea typeface="Roboto Bold"/>
                <a:cs typeface="Roboto Bold"/>
                <a:sym typeface="Roboto Bold"/>
              </a:rPr>
              <a:t>   - Hỗ trợ Dependency Injection và Decorator giúp code ngắn gọn, dễ quản lý.</a:t>
            </a:r>
          </a:p>
          <a:p>
            <a:pPr algn="l">
              <a:lnSpc>
                <a:spcPts val="4999"/>
              </a:lnSpc>
            </a:pPr>
            <a:r>
              <a:rPr lang="en-US" sz="2499" b="1" u="none" strike="noStrike">
                <a:solidFill>
                  <a:srgbClr val="272B64"/>
                </a:solidFill>
                <a:latin typeface="Roboto Bold"/>
                <a:ea typeface="Roboto Bold"/>
                <a:cs typeface="Roboto Bold"/>
                <a:sym typeface="Roboto Bold"/>
              </a:rPr>
              <a:t>   - Phù hợp cho các dự án lớn nhờ tính ổn định, bảo trì lâu dài và khả năng mở rộng.</a:t>
            </a:r>
          </a:p>
          <a:p>
            <a:pPr algn="l">
              <a:lnSpc>
                <a:spcPts val="4999"/>
              </a:lnSpc>
            </a:pPr>
            <a:r>
              <a:rPr lang="en-US" sz="2499" b="1" u="none" strike="noStrike">
                <a:solidFill>
                  <a:srgbClr val="272B64"/>
                </a:solidFill>
                <a:latin typeface="Roboto Bold"/>
                <a:ea typeface="Roboto Bold"/>
                <a:cs typeface="Roboto Bold"/>
                <a:sym typeface="Roboto Bold"/>
              </a:rPr>
              <a:t>   - Có cộng đồng phát triển mạnh, nhiều tài liệu, thư viện hỗ trợ tích hợp.</a:t>
            </a:r>
          </a:p>
          <a:p>
            <a:pPr algn="l">
              <a:lnSpc>
                <a:spcPts val="4999"/>
              </a:lnSpc>
            </a:pPr>
            <a:endParaRPr lang="en-US" sz="2499" b="1" u="none" strike="noStrike">
              <a:solidFill>
                <a:srgbClr val="272B64"/>
              </a:solidFill>
              <a:latin typeface="Roboto Bold"/>
              <a:ea typeface="Roboto Bold"/>
              <a:cs typeface="Roboto Bold"/>
              <a:sym typeface="Roboto Bold"/>
            </a:endParaRPr>
          </a:p>
        </p:txBody>
      </p:sp>
      <p:sp>
        <p:nvSpPr>
          <p:cNvPr id="7" name="TextBox 7"/>
          <p:cNvSpPr txBox="1"/>
          <p:nvPr/>
        </p:nvSpPr>
        <p:spPr>
          <a:xfrm>
            <a:off x="2452501" y="1432623"/>
            <a:ext cx="8596499" cy="583493"/>
          </a:xfrm>
          <a:prstGeom prst="rect">
            <a:avLst/>
          </a:prstGeom>
        </p:spPr>
        <p:txBody>
          <a:bodyPr wrap="square" lIns="0" tIns="0" rIns="0" bIns="0" rtlCol="0" anchor="t">
            <a:spAutoFit/>
          </a:bodyPr>
          <a:lstStyle/>
          <a:p>
            <a:pPr algn="l">
              <a:lnSpc>
                <a:spcPts val="4900"/>
              </a:lnSpc>
              <a:spcBef>
                <a:spcPct val="0"/>
              </a:spcBef>
            </a:pPr>
            <a:r>
              <a:rPr lang="en-US" sz="3500" b="1" dirty="0">
                <a:solidFill>
                  <a:srgbClr val="FF914D"/>
                </a:solidFill>
                <a:latin typeface="Roboto Bold"/>
                <a:ea typeface="Roboto Bold"/>
                <a:cs typeface="Roboto Bold"/>
                <a:sym typeface="Roboto Bold"/>
              </a:rPr>
              <a:t>II. LÝ THUYẾT NGHIÊN CỨU - CÔNG NGHỆ</a:t>
            </a:r>
          </a:p>
        </p:txBody>
      </p:sp>
      <p:sp>
        <p:nvSpPr>
          <p:cNvPr id="8" name="TextBox 8"/>
          <p:cNvSpPr txBox="1"/>
          <p:nvPr/>
        </p:nvSpPr>
        <p:spPr>
          <a:xfrm>
            <a:off x="2452501" y="2086673"/>
            <a:ext cx="9471664" cy="5334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2. NestJS</a:t>
            </a:r>
          </a:p>
        </p:txBody>
      </p:sp>
      <p:sp>
        <p:nvSpPr>
          <p:cNvPr id="9" name="TextBox 9"/>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11</a:t>
            </a:r>
          </a:p>
        </p:txBody>
      </p:sp>
      <p:sp>
        <p:nvSpPr>
          <p:cNvPr id="10" name="TextBox 10"/>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grpSp>
        <p:nvGrpSpPr>
          <p:cNvPr id="11" name="Group 11"/>
          <p:cNvGrpSpPr/>
          <p:nvPr/>
        </p:nvGrpSpPr>
        <p:grpSpPr>
          <a:xfrm>
            <a:off x="14423021" y="496646"/>
            <a:ext cx="915767" cy="465889"/>
            <a:chOff x="0" y="0"/>
            <a:chExt cx="1221023" cy="621186"/>
          </a:xfrm>
        </p:grpSpPr>
        <p:sp>
          <p:nvSpPr>
            <p:cNvPr id="12" name="Freeform 12"/>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4"/>
              <a:stretch>
                <a:fillRect b="-56321"/>
              </a:stretch>
            </a:blipFill>
          </p:spPr>
        </p:sp>
        <p:sp>
          <p:nvSpPr>
            <p:cNvPr id="13" name="TextBox 13"/>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5" name="TextBox 5"/>
          <p:cNvSpPr txBox="1"/>
          <p:nvPr/>
        </p:nvSpPr>
        <p:spPr>
          <a:xfrm>
            <a:off x="2452501" y="1485900"/>
            <a:ext cx="10272899" cy="583493"/>
          </a:xfrm>
          <a:prstGeom prst="rect">
            <a:avLst/>
          </a:prstGeom>
        </p:spPr>
        <p:txBody>
          <a:bodyPr wrap="square" lIns="0" tIns="0" rIns="0" bIns="0" rtlCol="0" anchor="t">
            <a:spAutoFit/>
          </a:bodyPr>
          <a:lstStyle/>
          <a:p>
            <a:pPr algn="l">
              <a:lnSpc>
                <a:spcPts val="4900"/>
              </a:lnSpc>
              <a:spcBef>
                <a:spcPct val="0"/>
              </a:spcBef>
            </a:pPr>
            <a:r>
              <a:rPr lang="en-US" sz="3500" b="1" dirty="0">
                <a:solidFill>
                  <a:srgbClr val="FF914D"/>
                </a:solidFill>
                <a:latin typeface="Roboto Bold"/>
                <a:ea typeface="Roboto Bold"/>
                <a:cs typeface="Roboto Bold"/>
                <a:sym typeface="Roboto Bold"/>
              </a:rPr>
              <a:t>II. LÝ THUYẾT NGHIÊN CỨU - CÔNG NGHỆ</a:t>
            </a:r>
          </a:p>
        </p:txBody>
      </p:sp>
      <p:sp>
        <p:nvSpPr>
          <p:cNvPr id="6" name="TextBox 6"/>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12</a:t>
            </a:r>
          </a:p>
        </p:txBody>
      </p:sp>
      <p:sp>
        <p:nvSpPr>
          <p:cNvPr id="7" name="TextBox 7"/>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8" name="TextBox 8"/>
          <p:cNvSpPr txBox="1"/>
          <p:nvPr/>
        </p:nvSpPr>
        <p:spPr>
          <a:xfrm>
            <a:off x="2452501" y="2905823"/>
            <a:ext cx="13425535" cy="4337050"/>
          </a:xfrm>
          <a:prstGeom prst="rect">
            <a:avLst/>
          </a:prstGeom>
        </p:spPr>
        <p:txBody>
          <a:bodyPr lIns="0" tIns="0" rIns="0" bIns="0" rtlCol="0" anchor="t">
            <a:spAutoFit/>
          </a:bodyPr>
          <a:lstStyle/>
          <a:p>
            <a:pPr algn="l">
              <a:lnSpc>
                <a:spcPts val="4999"/>
              </a:lnSpc>
            </a:pPr>
            <a:r>
              <a:rPr lang="en-US" sz="2499" b="1">
                <a:solidFill>
                  <a:srgbClr val="272B64"/>
                </a:solidFill>
                <a:latin typeface="Roboto Bold"/>
                <a:ea typeface="Roboto Bold"/>
                <a:cs typeface="Roboto Bold"/>
                <a:sym typeface="Roboto Bold"/>
              </a:rPr>
              <a:t>Ư</a:t>
            </a:r>
            <a:r>
              <a:rPr lang="en-US" sz="2499" b="1" u="none" strike="noStrike">
                <a:solidFill>
                  <a:srgbClr val="272B64"/>
                </a:solidFill>
                <a:latin typeface="Roboto Bold"/>
                <a:ea typeface="Roboto Bold"/>
                <a:cs typeface="Roboto Bold"/>
                <a:sym typeface="Roboto Bold"/>
              </a:rPr>
              <a:t>u điểm</a:t>
            </a:r>
          </a:p>
          <a:p>
            <a:pPr algn="l">
              <a:lnSpc>
                <a:spcPts val="4999"/>
              </a:lnSpc>
            </a:pPr>
            <a:r>
              <a:rPr lang="en-US" sz="2499" b="1" u="none" strike="noStrike">
                <a:solidFill>
                  <a:srgbClr val="272B64"/>
                </a:solidFill>
                <a:latin typeface="Roboto Bold"/>
                <a:ea typeface="Roboto Bold"/>
                <a:cs typeface="Roboto Bold"/>
                <a:sym typeface="Roboto Bold"/>
              </a:rPr>
              <a:t>   - TypeScript hỗ trợ đầy đủ → code an toàn, dễ bảo trì.</a:t>
            </a:r>
          </a:p>
          <a:p>
            <a:pPr algn="l">
              <a:lnSpc>
                <a:spcPts val="4999"/>
              </a:lnSpc>
            </a:pPr>
            <a:r>
              <a:rPr lang="en-US" sz="2499" b="1" u="none" strike="noStrike">
                <a:solidFill>
                  <a:srgbClr val="272B64"/>
                </a:solidFill>
                <a:latin typeface="Roboto Bold"/>
                <a:ea typeface="Roboto Bold"/>
                <a:cs typeface="Roboto Bold"/>
                <a:sym typeface="Roboto Bold"/>
              </a:rPr>
              <a:t>   - Kiến trúc module rõ ràng → dễ chia nhỏ, quản lý và mở rộng hệ thống.</a:t>
            </a:r>
          </a:p>
          <a:p>
            <a:pPr algn="l">
              <a:lnSpc>
                <a:spcPts val="4999"/>
              </a:lnSpc>
            </a:pPr>
            <a:r>
              <a:rPr lang="en-US" sz="2499" b="1" u="none" strike="noStrike">
                <a:solidFill>
                  <a:srgbClr val="272B64"/>
                </a:solidFill>
                <a:latin typeface="Roboto Bold"/>
                <a:ea typeface="Roboto Bold"/>
                <a:cs typeface="Roboto Bold"/>
                <a:sym typeface="Roboto Bold"/>
              </a:rPr>
              <a:t>   - Tích hợp dễ dàng với cơ sở dữ liệu (MySQL, MongoDB, PostgreSQL...), REST API.</a:t>
            </a:r>
          </a:p>
          <a:p>
            <a:pPr algn="l">
              <a:lnSpc>
                <a:spcPts val="4999"/>
              </a:lnSpc>
            </a:pPr>
            <a:r>
              <a:rPr lang="en-US" sz="2499" b="1" u="none" strike="noStrike">
                <a:solidFill>
                  <a:srgbClr val="272B64"/>
                </a:solidFill>
                <a:latin typeface="Roboto Bold"/>
                <a:ea typeface="Roboto Bold"/>
                <a:cs typeface="Roboto Bold"/>
                <a:sym typeface="Roboto Bold"/>
              </a:rPr>
              <a:t>   - Hỗ trợ Dependency Injection (DI) → giảm sự phụ thuộc giữa các thành phần.</a:t>
            </a:r>
          </a:p>
          <a:p>
            <a:pPr algn="l">
              <a:lnSpc>
                <a:spcPts val="4999"/>
              </a:lnSpc>
            </a:pPr>
            <a:r>
              <a:rPr lang="en-US" sz="2499" b="1" u="none" strike="noStrike">
                <a:solidFill>
                  <a:srgbClr val="272B64"/>
                </a:solidFill>
                <a:latin typeface="Roboto Bold"/>
                <a:ea typeface="Roboto Bold"/>
                <a:cs typeface="Roboto Bold"/>
                <a:sym typeface="Roboto Bold"/>
              </a:rPr>
              <a:t>   - Cộng đồng lớn, tài liệu đầy đủ → dễ học và triển khai.</a:t>
            </a:r>
          </a:p>
          <a:p>
            <a:pPr algn="l">
              <a:lnSpc>
                <a:spcPts val="4999"/>
              </a:lnSpc>
            </a:pPr>
            <a:endParaRPr lang="en-US" sz="2499" b="1" u="none" strike="noStrike">
              <a:solidFill>
                <a:srgbClr val="272B64"/>
              </a:solidFill>
              <a:latin typeface="Roboto Bold"/>
              <a:ea typeface="Roboto Bold"/>
              <a:cs typeface="Roboto Bold"/>
              <a:sym typeface="Roboto Bold"/>
            </a:endParaRPr>
          </a:p>
        </p:txBody>
      </p:sp>
      <p:sp>
        <p:nvSpPr>
          <p:cNvPr id="9" name="Freeform 9"/>
          <p:cNvSpPr/>
          <p:nvPr/>
        </p:nvSpPr>
        <p:spPr>
          <a:xfrm>
            <a:off x="14007108" y="1383233"/>
            <a:ext cx="1613226" cy="1570772"/>
          </a:xfrm>
          <a:custGeom>
            <a:avLst/>
            <a:gdLst/>
            <a:ahLst/>
            <a:cxnLst/>
            <a:rect l="l" t="t" r="r" b="b"/>
            <a:pathLst>
              <a:path w="1613226" h="1570772">
                <a:moveTo>
                  <a:pt x="0" y="0"/>
                </a:moveTo>
                <a:lnTo>
                  <a:pt x="1613225" y="0"/>
                </a:lnTo>
                <a:lnTo>
                  <a:pt x="1613225" y="1570772"/>
                </a:lnTo>
                <a:lnTo>
                  <a:pt x="0" y="1570772"/>
                </a:lnTo>
                <a:lnTo>
                  <a:pt x="0" y="0"/>
                </a:lnTo>
                <a:close/>
              </a:path>
            </a:pathLst>
          </a:custGeom>
          <a:blipFill>
            <a:blip r:embed="rId3"/>
            <a:stretch>
              <a:fillRect/>
            </a:stretch>
          </a:blipFill>
          <a:ln w="9525" cap="rnd">
            <a:solidFill>
              <a:srgbClr val="000000"/>
            </a:solidFill>
            <a:prstDash val="solid"/>
            <a:round/>
          </a:ln>
        </p:spPr>
      </p:sp>
      <p:sp>
        <p:nvSpPr>
          <p:cNvPr id="10" name="TextBox 10"/>
          <p:cNvSpPr txBox="1"/>
          <p:nvPr/>
        </p:nvSpPr>
        <p:spPr>
          <a:xfrm>
            <a:off x="2452501" y="2086673"/>
            <a:ext cx="9471664" cy="5334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2. NestJS</a:t>
            </a:r>
          </a:p>
        </p:txBody>
      </p:sp>
      <p:grpSp>
        <p:nvGrpSpPr>
          <p:cNvPr id="11" name="Group 11"/>
          <p:cNvGrpSpPr/>
          <p:nvPr/>
        </p:nvGrpSpPr>
        <p:grpSpPr>
          <a:xfrm>
            <a:off x="14423021" y="496646"/>
            <a:ext cx="915767" cy="465889"/>
            <a:chOff x="0" y="0"/>
            <a:chExt cx="1221023" cy="621186"/>
          </a:xfrm>
        </p:grpSpPr>
        <p:sp>
          <p:nvSpPr>
            <p:cNvPr id="12" name="Freeform 12"/>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4"/>
              <a:stretch>
                <a:fillRect b="-56321"/>
              </a:stretch>
            </a:blipFill>
          </p:spPr>
        </p:sp>
        <p:sp>
          <p:nvSpPr>
            <p:cNvPr id="13" name="TextBox 13"/>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5" name="TextBox 5"/>
          <p:cNvSpPr txBox="1"/>
          <p:nvPr/>
        </p:nvSpPr>
        <p:spPr>
          <a:xfrm>
            <a:off x="2452501" y="1432623"/>
            <a:ext cx="8520299" cy="583493"/>
          </a:xfrm>
          <a:prstGeom prst="rect">
            <a:avLst/>
          </a:prstGeom>
        </p:spPr>
        <p:txBody>
          <a:bodyPr wrap="square" lIns="0" tIns="0" rIns="0" bIns="0" rtlCol="0" anchor="t">
            <a:spAutoFit/>
          </a:bodyPr>
          <a:lstStyle/>
          <a:p>
            <a:pPr algn="l">
              <a:lnSpc>
                <a:spcPts val="4900"/>
              </a:lnSpc>
              <a:spcBef>
                <a:spcPct val="0"/>
              </a:spcBef>
            </a:pPr>
            <a:r>
              <a:rPr lang="en-US" sz="3500" b="1" dirty="0">
                <a:solidFill>
                  <a:srgbClr val="FF914D"/>
                </a:solidFill>
                <a:latin typeface="Roboto Bold"/>
                <a:ea typeface="Roboto Bold"/>
                <a:cs typeface="Roboto Bold"/>
                <a:sym typeface="Roboto Bold"/>
              </a:rPr>
              <a:t>II. LÝ THUYẾT NGHIÊN CỨU - CÔNG NGHỆ</a:t>
            </a:r>
          </a:p>
        </p:txBody>
      </p:sp>
      <p:sp>
        <p:nvSpPr>
          <p:cNvPr id="6" name="TextBox 6"/>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13</a:t>
            </a:r>
          </a:p>
        </p:txBody>
      </p:sp>
      <p:sp>
        <p:nvSpPr>
          <p:cNvPr id="7" name="TextBox 7"/>
          <p:cNvSpPr txBox="1"/>
          <p:nvPr/>
        </p:nvSpPr>
        <p:spPr>
          <a:xfrm>
            <a:off x="4038600" y="505661"/>
            <a:ext cx="101971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8" name="TextBox 8"/>
          <p:cNvSpPr txBox="1"/>
          <p:nvPr/>
        </p:nvSpPr>
        <p:spPr>
          <a:xfrm>
            <a:off x="2452501" y="2905823"/>
            <a:ext cx="13425535" cy="4337050"/>
          </a:xfrm>
          <a:prstGeom prst="rect">
            <a:avLst/>
          </a:prstGeom>
        </p:spPr>
        <p:txBody>
          <a:bodyPr lIns="0" tIns="0" rIns="0" bIns="0" rtlCol="0" anchor="t">
            <a:spAutoFit/>
          </a:bodyPr>
          <a:lstStyle/>
          <a:p>
            <a:pPr algn="l">
              <a:lnSpc>
                <a:spcPts val="4999"/>
              </a:lnSpc>
            </a:pPr>
            <a:r>
              <a:rPr lang="en-US" sz="2499" b="1">
                <a:solidFill>
                  <a:srgbClr val="272B64"/>
                </a:solidFill>
                <a:latin typeface="Roboto Bold"/>
                <a:ea typeface="Roboto Bold"/>
                <a:cs typeface="Roboto Bold"/>
                <a:sym typeface="Roboto Bold"/>
              </a:rPr>
              <a:t>❌ Nhược</a:t>
            </a:r>
            <a:r>
              <a:rPr lang="en-US" sz="2499" b="1" u="none" strike="noStrike">
                <a:solidFill>
                  <a:srgbClr val="272B64"/>
                </a:solidFill>
                <a:latin typeface="Roboto Bold"/>
                <a:ea typeface="Roboto Bold"/>
                <a:cs typeface="Roboto Bold"/>
                <a:sym typeface="Roboto Bold"/>
              </a:rPr>
              <a:t> điểm</a:t>
            </a:r>
          </a:p>
          <a:p>
            <a:pPr algn="l">
              <a:lnSpc>
                <a:spcPts val="4999"/>
              </a:lnSpc>
            </a:pPr>
            <a:r>
              <a:rPr lang="en-US" sz="2499" b="1" u="none" strike="noStrike">
                <a:solidFill>
                  <a:srgbClr val="272B64"/>
                </a:solidFill>
                <a:latin typeface="Roboto Bold"/>
                <a:ea typeface="Roboto Bold"/>
                <a:cs typeface="Roboto Bold"/>
                <a:sym typeface="Roboto Bold"/>
              </a:rPr>
              <a:t>   - NestJS sẽ phức tạp hơn Express và khó đối với người mới.</a:t>
            </a:r>
          </a:p>
          <a:p>
            <a:pPr algn="l">
              <a:lnSpc>
                <a:spcPts val="4999"/>
              </a:lnSpc>
            </a:pPr>
            <a:r>
              <a:rPr lang="en-US" sz="2499" b="1" u="none" strike="noStrike">
                <a:solidFill>
                  <a:srgbClr val="272B64"/>
                </a:solidFill>
                <a:latin typeface="Roboto Bold"/>
                <a:ea typeface="Roboto Bold"/>
                <a:cs typeface="Roboto Bold"/>
                <a:sym typeface="Roboto Bold"/>
              </a:rPr>
              <a:t>   - Cấu hình ban đầu phức tạp, cần nhiều bước setup module, service, controller nêu không phù hợp cho ứng dụng nhỏ.</a:t>
            </a:r>
          </a:p>
          <a:p>
            <a:pPr algn="l">
              <a:lnSpc>
                <a:spcPts val="4999"/>
              </a:lnSpc>
            </a:pPr>
            <a:r>
              <a:rPr lang="en-US" sz="2499" b="1" u="none" strike="noStrike">
                <a:solidFill>
                  <a:srgbClr val="272B64"/>
                </a:solidFill>
                <a:latin typeface="Roboto Bold"/>
                <a:ea typeface="Roboto Bold"/>
                <a:cs typeface="Roboto Bold"/>
                <a:sym typeface="Roboto Bold"/>
              </a:rPr>
              <a:t>   - Phụ thuộc nhiều vào TypeScript, khó tiếp cận nếu chưa quen.</a:t>
            </a:r>
          </a:p>
          <a:p>
            <a:pPr algn="l">
              <a:lnSpc>
                <a:spcPts val="4999"/>
              </a:lnSpc>
            </a:pPr>
            <a:r>
              <a:rPr lang="en-US" sz="2499" b="1" u="none" strike="noStrike">
                <a:solidFill>
                  <a:srgbClr val="272B64"/>
                </a:solidFill>
                <a:latin typeface="Roboto Bold"/>
                <a:ea typeface="Roboto Bold"/>
                <a:cs typeface="Roboto Bold"/>
                <a:sym typeface="Roboto Bold"/>
              </a:rPr>
              <a:t>   - Hiệu năng có thể thấp hơn khi so với framework nhẹ như Express.</a:t>
            </a:r>
          </a:p>
          <a:p>
            <a:pPr algn="l">
              <a:lnSpc>
                <a:spcPts val="4999"/>
              </a:lnSpc>
            </a:pPr>
            <a:endParaRPr lang="en-US" sz="2499" b="1" u="none" strike="noStrike">
              <a:solidFill>
                <a:srgbClr val="272B64"/>
              </a:solidFill>
              <a:latin typeface="Roboto Bold"/>
              <a:ea typeface="Roboto Bold"/>
              <a:cs typeface="Roboto Bold"/>
              <a:sym typeface="Roboto Bold"/>
            </a:endParaRPr>
          </a:p>
        </p:txBody>
      </p:sp>
      <p:sp>
        <p:nvSpPr>
          <p:cNvPr id="9" name="Freeform 9"/>
          <p:cNvSpPr/>
          <p:nvPr/>
        </p:nvSpPr>
        <p:spPr>
          <a:xfrm>
            <a:off x="14007108" y="1383233"/>
            <a:ext cx="1613226" cy="1570772"/>
          </a:xfrm>
          <a:custGeom>
            <a:avLst/>
            <a:gdLst/>
            <a:ahLst/>
            <a:cxnLst/>
            <a:rect l="l" t="t" r="r" b="b"/>
            <a:pathLst>
              <a:path w="1613226" h="1570772">
                <a:moveTo>
                  <a:pt x="0" y="0"/>
                </a:moveTo>
                <a:lnTo>
                  <a:pt x="1613225" y="0"/>
                </a:lnTo>
                <a:lnTo>
                  <a:pt x="1613225" y="1570772"/>
                </a:lnTo>
                <a:lnTo>
                  <a:pt x="0" y="1570772"/>
                </a:lnTo>
                <a:lnTo>
                  <a:pt x="0" y="0"/>
                </a:lnTo>
                <a:close/>
              </a:path>
            </a:pathLst>
          </a:custGeom>
          <a:blipFill>
            <a:blip r:embed="rId3"/>
            <a:stretch>
              <a:fillRect/>
            </a:stretch>
          </a:blipFill>
          <a:ln w="9525" cap="rnd">
            <a:solidFill>
              <a:srgbClr val="000000"/>
            </a:solidFill>
            <a:prstDash val="solid"/>
            <a:round/>
          </a:ln>
        </p:spPr>
      </p:sp>
      <p:sp>
        <p:nvSpPr>
          <p:cNvPr id="10" name="TextBox 10"/>
          <p:cNvSpPr txBox="1"/>
          <p:nvPr/>
        </p:nvSpPr>
        <p:spPr>
          <a:xfrm>
            <a:off x="2452501" y="2086673"/>
            <a:ext cx="9471664" cy="5334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2. NestJS</a:t>
            </a:r>
          </a:p>
        </p:txBody>
      </p:sp>
      <p:grpSp>
        <p:nvGrpSpPr>
          <p:cNvPr id="11" name="Group 11"/>
          <p:cNvGrpSpPr/>
          <p:nvPr/>
        </p:nvGrpSpPr>
        <p:grpSpPr>
          <a:xfrm>
            <a:off x="14423021" y="496646"/>
            <a:ext cx="915767" cy="465889"/>
            <a:chOff x="0" y="0"/>
            <a:chExt cx="1221023" cy="621186"/>
          </a:xfrm>
        </p:grpSpPr>
        <p:sp>
          <p:nvSpPr>
            <p:cNvPr id="12" name="Freeform 12"/>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4"/>
              <a:stretch>
                <a:fillRect b="-56321"/>
              </a:stretch>
            </a:blipFill>
          </p:spPr>
        </p:sp>
        <p:sp>
          <p:nvSpPr>
            <p:cNvPr id="13" name="TextBox 13"/>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14032712" y="1391989"/>
            <a:ext cx="1562016" cy="1562016"/>
          </a:xfrm>
          <a:custGeom>
            <a:avLst/>
            <a:gdLst/>
            <a:ahLst/>
            <a:cxnLst/>
            <a:rect l="l" t="t" r="r" b="b"/>
            <a:pathLst>
              <a:path w="1562016" h="1562016">
                <a:moveTo>
                  <a:pt x="0" y="0"/>
                </a:moveTo>
                <a:lnTo>
                  <a:pt x="1562017" y="0"/>
                </a:lnTo>
                <a:lnTo>
                  <a:pt x="1562017" y="1562016"/>
                </a:lnTo>
                <a:lnTo>
                  <a:pt x="0" y="1562016"/>
                </a:lnTo>
                <a:lnTo>
                  <a:pt x="0" y="0"/>
                </a:lnTo>
                <a:close/>
              </a:path>
            </a:pathLst>
          </a:custGeom>
          <a:blipFill>
            <a:blip r:embed="rId2"/>
            <a:stretch>
              <a:fillRect/>
            </a:stretch>
          </a:blipFill>
        </p:spPr>
      </p:sp>
      <p:sp>
        <p:nvSpPr>
          <p:cNvPr id="5" name="Freeform 5"/>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3">
              <a:alphaModFix amt="5000"/>
            </a:blip>
            <a:stretch>
              <a:fillRect r="-302864"/>
            </a:stretch>
          </a:blipFill>
        </p:spPr>
      </p:sp>
      <p:sp>
        <p:nvSpPr>
          <p:cNvPr id="6" name="TextBox 6"/>
          <p:cNvSpPr txBox="1"/>
          <p:nvPr/>
        </p:nvSpPr>
        <p:spPr>
          <a:xfrm>
            <a:off x="2117586" y="2591498"/>
            <a:ext cx="14389949" cy="6696075"/>
          </a:xfrm>
          <a:prstGeom prst="rect">
            <a:avLst/>
          </a:prstGeom>
        </p:spPr>
        <p:txBody>
          <a:bodyPr lIns="0" tIns="0" rIns="0" bIns="0" rtlCol="0" anchor="t">
            <a:spAutoFit/>
          </a:bodyPr>
          <a:lstStyle/>
          <a:p>
            <a:pPr algn="l">
              <a:lnSpc>
                <a:spcPts val="4499"/>
              </a:lnSpc>
            </a:pPr>
            <a:r>
              <a:rPr lang="en-US" sz="2499" b="1">
                <a:solidFill>
                  <a:srgbClr val="272B64"/>
                </a:solidFill>
                <a:latin typeface="Roboto Bold"/>
                <a:ea typeface="Roboto Bold"/>
                <a:cs typeface="Roboto Bold"/>
                <a:sym typeface="Roboto Bold"/>
              </a:rPr>
              <a:t>🗄️</a:t>
            </a:r>
            <a:r>
              <a:rPr lang="en-US" sz="2499" b="1" u="none" strike="noStrike">
                <a:solidFill>
                  <a:srgbClr val="272B64"/>
                </a:solidFill>
                <a:latin typeface="Roboto Bold"/>
                <a:ea typeface="Roboto Bold"/>
                <a:cs typeface="Roboto Bold"/>
                <a:sym typeface="Roboto Bold"/>
              </a:rPr>
              <a:t> Giới thiệu về MySQL</a:t>
            </a:r>
          </a:p>
          <a:p>
            <a:pPr algn="l">
              <a:lnSpc>
                <a:spcPts val="4499"/>
              </a:lnSpc>
            </a:pPr>
            <a:r>
              <a:rPr lang="en-US" sz="2499" b="1" u="none" strike="noStrike">
                <a:solidFill>
                  <a:srgbClr val="272B64"/>
                </a:solidFill>
                <a:latin typeface="Roboto Bold"/>
                <a:ea typeface="Roboto Bold"/>
                <a:cs typeface="Roboto Bold"/>
                <a:sym typeface="Roboto Bold"/>
              </a:rPr>
              <a:t>   - MySQL là hệ quản trị cơ sở dữ liệu quan hệ phổ biến, mã nguồn mở, được phát triển bởi Oracle.</a:t>
            </a:r>
          </a:p>
          <a:p>
            <a:pPr algn="l">
              <a:lnSpc>
                <a:spcPts val="4499"/>
              </a:lnSpc>
            </a:pPr>
            <a:r>
              <a:rPr lang="en-US" sz="2499" b="1" u="none" strike="noStrike">
                <a:solidFill>
                  <a:srgbClr val="272B64"/>
                </a:solidFill>
                <a:latin typeface="Roboto Bold"/>
                <a:ea typeface="Roboto Bold"/>
                <a:cs typeface="Roboto Bold"/>
                <a:sym typeface="Roboto Bold"/>
              </a:rPr>
              <a:t>   - Sử dụng ngôn ngữ SQL (Structured Query Language) để quản lý và truy vấn dữ liệu.</a:t>
            </a:r>
          </a:p>
          <a:p>
            <a:pPr algn="l">
              <a:lnSpc>
                <a:spcPts val="4499"/>
              </a:lnSpc>
            </a:pPr>
            <a:r>
              <a:rPr lang="en-US" sz="2499" b="1" u="none" strike="noStrike">
                <a:solidFill>
                  <a:srgbClr val="272B64"/>
                </a:solidFill>
                <a:latin typeface="Roboto Bold"/>
                <a:ea typeface="Roboto Bold"/>
                <a:cs typeface="Roboto Bold"/>
                <a:sym typeface="Roboto Bold"/>
              </a:rPr>
              <a:t>   - Được dùng rộng rãi trong các ứng dụng web, từ dự án nhỏ đến hệ thống quy mô lớn.</a:t>
            </a:r>
          </a:p>
          <a:p>
            <a:pPr algn="l">
              <a:lnSpc>
                <a:spcPts val="4499"/>
              </a:lnSpc>
            </a:pPr>
            <a:r>
              <a:rPr lang="en-US" sz="2499" b="1" u="none" strike="noStrike">
                <a:solidFill>
                  <a:srgbClr val="272B64"/>
                </a:solidFill>
                <a:latin typeface="Roboto Bold"/>
                <a:ea typeface="Roboto Bold"/>
                <a:cs typeface="Roboto Bold"/>
                <a:sym typeface="Roboto Bold"/>
              </a:rPr>
              <a:t>✅ Ưu điểm</a:t>
            </a:r>
          </a:p>
          <a:p>
            <a:pPr algn="l">
              <a:lnSpc>
                <a:spcPts val="4499"/>
              </a:lnSpc>
            </a:pPr>
            <a:r>
              <a:rPr lang="en-US" sz="2499" b="1" u="none" strike="noStrike">
                <a:solidFill>
                  <a:srgbClr val="272B64"/>
                </a:solidFill>
                <a:latin typeface="Roboto Bold"/>
                <a:ea typeface="Roboto Bold"/>
                <a:cs typeface="Roboto Bold"/>
                <a:sym typeface="Roboto Bold"/>
              </a:rPr>
              <a:t>   - Miễn phí, mã nguồn mở, dễ dàng triển khai và sử dụng.</a:t>
            </a:r>
          </a:p>
          <a:p>
            <a:pPr algn="l">
              <a:lnSpc>
                <a:spcPts val="4499"/>
              </a:lnSpc>
            </a:pPr>
            <a:r>
              <a:rPr lang="en-US" sz="2499" b="1" u="none" strike="noStrike">
                <a:solidFill>
                  <a:srgbClr val="272B64"/>
                </a:solidFill>
                <a:latin typeface="Roboto Bold"/>
                <a:ea typeface="Roboto Bold"/>
                <a:cs typeface="Roboto Bold"/>
                <a:sym typeface="Roboto Bold"/>
              </a:rPr>
              <a:t>   - Hiệu năng cao, ổn định, phù hợp cho cả ứng dụng vừa và lớn.</a:t>
            </a:r>
          </a:p>
          <a:p>
            <a:pPr algn="l">
              <a:lnSpc>
                <a:spcPts val="4499"/>
              </a:lnSpc>
            </a:pPr>
            <a:r>
              <a:rPr lang="en-US" sz="2499" b="1" u="none" strike="noStrike">
                <a:solidFill>
                  <a:srgbClr val="272B64"/>
                </a:solidFill>
                <a:latin typeface="Roboto Bold"/>
                <a:ea typeface="Roboto Bold"/>
                <a:cs typeface="Roboto Bold"/>
                <a:sym typeface="Roboto Bold"/>
              </a:rPr>
              <a:t>   - Cộng đồng lớn, tài liệu phong phú, hỗ trợ đa nền tảng.</a:t>
            </a:r>
          </a:p>
          <a:p>
            <a:pPr algn="l">
              <a:lnSpc>
                <a:spcPts val="4499"/>
              </a:lnSpc>
            </a:pPr>
            <a:r>
              <a:rPr lang="en-US" sz="2499" b="1" u="none" strike="noStrike">
                <a:solidFill>
                  <a:srgbClr val="272B64"/>
                </a:solidFill>
                <a:latin typeface="Roboto Bold"/>
                <a:ea typeface="Roboto Bold"/>
                <a:cs typeface="Roboto Bold"/>
                <a:sym typeface="Roboto Bold"/>
              </a:rPr>
              <a:t>❌ Nhược điểm</a:t>
            </a:r>
          </a:p>
          <a:p>
            <a:pPr algn="l">
              <a:lnSpc>
                <a:spcPts val="4499"/>
              </a:lnSpc>
            </a:pPr>
            <a:r>
              <a:rPr lang="en-US" sz="2499" b="1" u="none" strike="noStrike">
                <a:solidFill>
                  <a:srgbClr val="272B64"/>
                </a:solidFill>
                <a:latin typeface="Roboto Bold"/>
                <a:ea typeface="Roboto Bold"/>
                <a:cs typeface="Roboto Bold"/>
                <a:sym typeface="Roboto Bold"/>
              </a:rPr>
              <a:t>   - Hạn chế trong xử lý dữ liệu lớn hoặc giao dịch phức tạp so với Oracle, PostgreSQL.</a:t>
            </a:r>
          </a:p>
          <a:p>
            <a:pPr algn="l">
              <a:lnSpc>
                <a:spcPts val="4499"/>
              </a:lnSpc>
            </a:pPr>
            <a:r>
              <a:rPr lang="en-US" sz="2499" b="1" u="none" strike="noStrike">
                <a:solidFill>
                  <a:srgbClr val="272B64"/>
                </a:solidFill>
                <a:latin typeface="Roboto Bold"/>
                <a:ea typeface="Roboto Bold"/>
                <a:cs typeface="Roboto Bold"/>
                <a:sym typeface="Roboto Bold"/>
              </a:rPr>
              <a:t>   - Bảo mật mặc định chưa cao, cần cấu hình bổ sung để an toàn hơn.</a:t>
            </a:r>
          </a:p>
          <a:p>
            <a:pPr algn="l">
              <a:lnSpc>
                <a:spcPts val="4499"/>
              </a:lnSpc>
            </a:pPr>
            <a:endParaRPr lang="en-US" sz="2499" b="1" u="none" strike="noStrike">
              <a:solidFill>
                <a:srgbClr val="272B64"/>
              </a:solidFill>
              <a:latin typeface="Roboto Bold"/>
              <a:ea typeface="Roboto Bold"/>
              <a:cs typeface="Roboto Bold"/>
              <a:sym typeface="Roboto Bold"/>
            </a:endParaRPr>
          </a:p>
        </p:txBody>
      </p:sp>
      <p:sp>
        <p:nvSpPr>
          <p:cNvPr id="7" name="TextBox 7"/>
          <p:cNvSpPr txBox="1"/>
          <p:nvPr/>
        </p:nvSpPr>
        <p:spPr>
          <a:xfrm>
            <a:off x="2452501" y="1299273"/>
            <a:ext cx="8520299"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 LÝ THUYẾT NGHIÊN CỨU - CÔNG NGHỆ</a:t>
            </a:r>
          </a:p>
        </p:txBody>
      </p:sp>
      <p:sp>
        <p:nvSpPr>
          <p:cNvPr id="8" name="TextBox 8"/>
          <p:cNvSpPr txBox="1"/>
          <p:nvPr/>
        </p:nvSpPr>
        <p:spPr>
          <a:xfrm>
            <a:off x="2452501" y="1972373"/>
            <a:ext cx="9471664" cy="647700"/>
          </a:xfrm>
          <a:prstGeom prst="rect">
            <a:avLst/>
          </a:prstGeom>
        </p:spPr>
        <p:txBody>
          <a:bodyPr lIns="0" tIns="0" rIns="0" bIns="0" rtlCol="0" anchor="t">
            <a:spAutoFit/>
          </a:bodyPr>
          <a:lstStyle/>
          <a:p>
            <a:pPr algn="l">
              <a:lnSpc>
                <a:spcPts val="5400"/>
              </a:lnSpc>
            </a:pPr>
            <a:r>
              <a:rPr lang="en-US" sz="3000" b="1">
                <a:solidFill>
                  <a:srgbClr val="272B64"/>
                </a:solidFill>
                <a:latin typeface="Roboto Bold"/>
                <a:ea typeface="Roboto Bold"/>
                <a:cs typeface="Roboto Bold"/>
                <a:sym typeface="Roboto Bold"/>
              </a:rPr>
              <a:t>3. MySQL</a:t>
            </a:r>
          </a:p>
        </p:txBody>
      </p:sp>
      <p:sp>
        <p:nvSpPr>
          <p:cNvPr id="9" name="TextBox 9"/>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14</a:t>
            </a:r>
          </a:p>
        </p:txBody>
      </p:sp>
      <p:sp>
        <p:nvSpPr>
          <p:cNvPr id="10" name="TextBox 10"/>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grpSp>
        <p:nvGrpSpPr>
          <p:cNvPr id="11" name="Group 11"/>
          <p:cNvGrpSpPr/>
          <p:nvPr/>
        </p:nvGrpSpPr>
        <p:grpSpPr>
          <a:xfrm>
            <a:off x="14423021" y="496646"/>
            <a:ext cx="915767" cy="465889"/>
            <a:chOff x="0" y="0"/>
            <a:chExt cx="1221023" cy="621186"/>
          </a:xfrm>
        </p:grpSpPr>
        <p:sp>
          <p:nvSpPr>
            <p:cNvPr id="12" name="Freeform 12"/>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4"/>
              <a:stretch>
                <a:fillRect b="-56321"/>
              </a:stretch>
            </a:blipFill>
          </p:spPr>
        </p:sp>
        <p:sp>
          <p:nvSpPr>
            <p:cNvPr id="13" name="TextBox 13"/>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5" name="TextBox 5"/>
          <p:cNvSpPr txBox="1"/>
          <p:nvPr/>
        </p:nvSpPr>
        <p:spPr>
          <a:xfrm>
            <a:off x="2117586" y="2591498"/>
            <a:ext cx="14389949" cy="6134100"/>
          </a:xfrm>
          <a:prstGeom prst="rect">
            <a:avLst/>
          </a:prstGeom>
        </p:spPr>
        <p:txBody>
          <a:bodyPr lIns="0" tIns="0" rIns="0" bIns="0" rtlCol="0" anchor="t">
            <a:spAutoFit/>
          </a:bodyPr>
          <a:lstStyle/>
          <a:p>
            <a:pPr marL="0" lvl="0" indent="0" algn="l">
              <a:lnSpc>
                <a:spcPts val="4499"/>
              </a:lnSpc>
            </a:pPr>
            <a:r>
              <a:rPr lang="en-US" sz="2499" b="1">
                <a:solidFill>
                  <a:srgbClr val="272B64"/>
                </a:solidFill>
                <a:latin typeface="Roboto Bold"/>
                <a:ea typeface="Roboto Bold"/>
                <a:cs typeface="Roboto Bold"/>
                <a:sym typeface="Roboto Bold"/>
              </a:rPr>
              <a:t>📧</a:t>
            </a:r>
            <a:r>
              <a:rPr lang="en-US" sz="2499" b="1" u="none" strike="noStrike">
                <a:solidFill>
                  <a:srgbClr val="272B64"/>
                </a:solidFill>
                <a:latin typeface="Roboto Bold"/>
                <a:ea typeface="Roboto Bold"/>
                <a:cs typeface="Roboto Bold"/>
                <a:sym typeface="Roboto Bold"/>
              </a:rPr>
              <a:t> Nodemailer</a:t>
            </a:r>
          </a:p>
          <a:p>
            <a:pPr algn="l">
              <a:lnSpc>
                <a:spcPts val="4499"/>
              </a:lnSpc>
            </a:pPr>
            <a:r>
              <a:rPr lang="en-US" sz="2499" b="1" u="none" strike="noStrike">
                <a:solidFill>
                  <a:srgbClr val="272B64"/>
                </a:solidFill>
                <a:latin typeface="Roboto Bold"/>
                <a:ea typeface="Roboto Bold"/>
                <a:cs typeface="Roboto Bold"/>
                <a:sym typeface="Roboto Bold"/>
              </a:rPr>
              <a:t>   - Thư viện Node.js dùng để gửi email tự động từ ứng dụng web/server.</a:t>
            </a:r>
          </a:p>
          <a:p>
            <a:pPr algn="l">
              <a:lnSpc>
                <a:spcPts val="4499"/>
              </a:lnSpc>
            </a:pPr>
            <a:r>
              <a:rPr lang="en-US" sz="2499" b="1" u="none" strike="noStrike">
                <a:solidFill>
                  <a:srgbClr val="272B64"/>
                </a:solidFill>
                <a:latin typeface="Roboto Bold"/>
                <a:ea typeface="Roboto Bold"/>
                <a:cs typeface="Roboto Bold"/>
                <a:sym typeface="Roboto Bold"/>
              </a:rPr>
              <a:t>   - Hỗ trợ nhiều dịch vụ email phổ biến như Gmail, Outlook, Yahoo…</a:t>
            </a:r>
          </a:p>
          <a:p>
            <a:pPr algn="l">
              <a:lnSpc>
                <a:spcPts val="4499"/>
              </a:lnSpc>
            </a:pPr>
            <a:r>
              <a:rPr lang="en-US" sz="2499" b="1" u="none" strike="noStrike">
                <a:solidFill>
                  <a:srgbClr val="272B64"/>
                </a:solidFill>
                <a:latin typeface="Roboto Bold"/>
                <a:ea typeface="Roboto Bold"/>
                <a:cs typeface="Roboto Bold"/>
                <a:sym typeface="Roboto Bold"/>
              </a:rPr>
              <a:t>   - Có thể gửi email với HTML, tệp đính kèm, hình ảnh nhúng.</a:t>
            </a:r>
          </a:p>
          <a:p>
            <a:pPr algn="l">
              <a:lnSpc>
                <a:spcPts val="4499"/>
              </a:lnSpc>
            </a:pPr>
            <a:r>
              <a:rPr lang="en-US" sz="2499" b="1" u="none" strike="noStrike">
                <a:solidFill>
                  <a:srgbClr val="272B64"/>
                </a:solidFill>
                <a:latin typeface="Roboto Bold"/>
                <a:ea typeface="Roboto Bold"/>
                <a:cs typeface="Roboto Bold"/>
                <a:sym typeface="Roboto Bold"/>
              </a:rPr>
              <a:t>   - Ứng dụng trong hệ thống: gửi xác nhận đặt sân, thông báo sự kiện, quên mật khẩu.</a:t>
            </a:r>
          </a:p>
          <a:p>
            <a:pPr algn="l">
              <a:lnSpc>
                <a:spcPts val="4499"/>
              </a:lnSpc>
            </a:pPr>
            <a:r>
              <a:rPr lang="en-US" sz="2499" b="1" u="none" strike="noStrike">
                <a:solidFill>
                  <a:srgbClr val="272B64"/>
                </a:solidFill>
                <a:latin typeface="Roboto Bold"/>
                <a:ea typeface="Roboto Bold"/>
                <a:cs typeface="Roboto Bold"/>
                <a:sym typeface="Roboto Bold"/>
              </a:rPr>
              <a:t>💳 VNPAY</a:t>
            </a:r>
          </a:p>
          <a:p>
            <a:pPr algn="l">
              <a:lnSpc>
                <a:spcPts val="4499"/>
              </a:lnSpc>
            </a:pPr>
            <a:r>
              <a:rPr lang="en-US" sz="2499" b="1" u="none" strike="noStrike">
                <a:solidFill>
                  <a:srgbClr val="272B64"/>
                </a:solidFill>
                <a:latin typeface="Roboto Bold"/>
                <a:ea typeface="Roboto Bold"/>
                <a:cs typeface="Roboto Bold"/>
                <a:sym typeface="Roboto Bold"/>
              </a:rPr>
              <a:t>   - Cổng thanh toán điện tử phổ biến tại Việt Nam, hỗ trợ chuyển khoản và thanh toán trực tuyến.</a:t>
            </a:r>
          </a:p>
          <a:p>
            <a:pPr algn="l">
              <a:lnSpc>
                <a:spcPts val="4499"/>
              </a:lnSpc>
            </a:pPr>
            <a:r>
              <a:rPr lang="en-US" sz="2499" b="1" u="none" strike="noStrike">
                <a:solidFill>
                  <a:srgbClr val="272B64"/>
                </a:solidFill>
                <a:latin typeface="Roboto Bold"/>
                <a:ea typeface="Roboto Bold"/>
                <a:cs typeface="Roboto Bold"/>
                <a:sym typeface="Roboto Bold"/>
              </a:rPr>
              <a:t>   - Hỗ trợ nhiều phương thức: QR Pay, thẻ ngân hàng, ví điện tử, thẻ quốc tế.</a:t>
            </a:r>
          </a:p>
          <a:p>
            <a:pPr algn="l">
              <a:lnSpc>
                <a:spcPts val="4499"/>
              </a:lnSpc>
            </a:pPr>
            <a:r>
              <a:rPr lang="en-US" sz="2499" b="1" u="none" strike="noStrike">
                <a:solidFill>
                  <a:srgbClr val="272B64"/>
                </a:solidFill>
                <a:latin typeface="Roboto Bold"/>
                <a:ea typeface="Roboto Bold"/>
                <a:cs typeface="Roboto Bold"/>
                <a:sym typeface="Roboto Bold"/>
              </a:rPr>
              <a:t>   - Dễ dàng tích hợp vào website hoặc ứng dụng qua API/SDK.</a:t>
            </a:r>
          </a:p>
          <a:p>
            <a:pPr algn="l">
              <a:lnSpc>
                <a:spcPts val="4499"/>
              </a:lnSpc>
            </a:pPr>
            <a:r>
              <a:rPr lang="en-US" sz="2499" b="1" u="none" strike="noStrike">
                <a:solidFill>
                  <a:srgbClr val="272B64"/>
                </a:solidFill>
                <a:latin typeface="Roboto Bold"/>
                <a:ea typeface="Roboto Bold"/>
                <a:cs typeface="Roboto Bold"/>
                <a:sym typeface="Roboto Bold"/>
              </a:rPr>
              <a:t>   - Ứng dụng trong hệ thống: thanh toán trực tuyến khi đặt sân hoặc tham gia sự kiện.</a:t>
            </a:r>
          </a:p>
          <a:p>
            <a:pPr algn="l">
              <a:lnSpc>
                <a:spcPts val="4499"/>
              </a:lnSpc>
            </a:pPr>
            <a:endParaRPr lang="en-US" sz="2499" b="1" u="none" strike="noStrike">
              <a:solidFill>
                <a:srgbClr val="272B64"/>
              </a:solidFill>
              <a:latin typeface="Roboto Bold"/>
              <a:ea typeface="Roboto Bold"/>
              <a:cs typeface="Roboto Bold"/>
              <a:sym typeface="Roboto Bold"/>
            </a:endParaRPr>
          </a:p>
        </p:txBody>
      </p:sp>
      <p:sp>
        <p:nvSpPr>
          <p:cNvPr id="6" name="Freeform 6"/>
          <p:cNvSpPr/>
          <p:nvPr/>
        </p:nvSpPr>
        <p:spPr>
          <a:xfrm>
            <a:off x="12059728" y="1424646"/>
            <a:ext cx="2175980" cy="1476455"/>
          </a:xfrm>
          <a:custGeom>
            <a:avLst/>
            <a:gdLst/>
            <a:ahLst/>
            <a:cxnLst/>
            <a:rect l="l" t="t" r="r" b="b"/>
            <a:pathLst>
              <a:path w="2175980" h="1476455">
                <a:moveTo>
                  <a:pt x="0" y="0"/>
                </a:moveTo>
                <a:lnTo>
                  <a:pt x="2175980" y="0"/>
                </a:lnTo>
                <a:lnTo>
                  <a:pt x="2175980" y="1476455"/>
                </a:lnTo>
                <a:lnTo>
                  <a:pt x="0" y="1476455"/>
                </a:lnTo>
                <a:lnTo>
                  <a:pt x="0" y="0"/>
                </a:lnTo>
                <a:close/>
              </a:path>
            </a:pathLst>
          </a:custGeom>
          <a:blipFill>
            <a:blip r:embed="rId3"/>
            <a:stretch>
              <a:fillRect t="-14341" b="-11202"/>
            </a:stretch>
          </a:blipFill>
          <a:ln w="19050" cap="sq">
            <a:solidFill>
              <a:srgbClr val="000000"/>
            </a:solidFill>
            <a:prstDash val="solid"/>
            <a:miter/>
          </a:ln>
        </p:spPr>
      </p:sp>
      <p:sp>
        <p:nvSpPr>
          <p:cNvPr id="7" name="Freeform 7"/>
          <p:cNvSpPr/>
          <p:nvPr/>
        </p:nvSpPr>
        <p:spPr>
          <a:xfrm>
            <a:off x="14499994" y="1424646"/>
            <a:ext cx="1651442" cy="1476455"/>
          </a:xfrm>
          <a:custGeom>
            <a:avLst/>
            <a:gdLst/>
            <a:ahLst/>
            <a:cxnLst/>
            <a:rect l="l" t="t" r="r" b="b"/>
            <a:pathLst>
              <a:path w="1651442" h="1476455">
                <a:moveTo>
                  <a:pt x="0" y="0"/>
                </a:moveTo>
                <a:lnTo>
                  <a:pt x="1651442" y="0"/>
                </a:lnTo>
                <a:lnTo>
                  <a:pt x="1651442" y="1476455"/>
                </a:lnTo>
                <a:lnTo>
                  <a:pt x="0" y="1476455"/>
                </a:lnTo>
                <a:lnTo>
                  <a:pt x="0" y="0"/>
                </a:lnTo>
                <a:close/>
              </a:path>
            </a:pathLst>
          </a:custGeom>
          <a:blipFill>
            <a:blip r:embed="rId4"/>
            <a:stretch>
              <a:fillRect l="-14318" t="-13393" r="-14508" b="-30701"/>
            </a:stretch>
          </a:blipFill>
          <a:ln w="19050" cap="sq">
            <a:solidFill>
              <a:srgbClr val="000000"/>
            </a:solidFill>
            <a:prstDash val="solid"/>
            <a:miter/>
          </a:ln>
        </p:spPr>
      </p:sp>
      <p:sp>
        <p:nvSpPr>
          <p:cNvPr id="8" name="TextBox 8"/>
          <p:cNvSpPr txBox="1"/>
          <p:nvPr/>
        </p:nvSpPr>
        <p:spPr>
          <a:xfrm>
            <a:off x="2452501" y="1299273"/>
            <a:ext cx="8596499"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 LÝ THUYẾT NGHIÊN CỨU - CÔNG NGHỆ</a:t>
            </a:r>
          </a:p>
        </p:txBody>
      </p:sp>
      <p:sp>
        <p:nvSpPr>
          <p:cNvPr id="9" name="TextBox 9"/>
          <p:cNvSpPr txBox="1"/>
          <p:nvPr/>
        </p:nvSpPr>
        <p:spPr>
          <a:xfrm>
            <a:off x="2452501" y="1972373"/>
            <a:ext cx="9471664" cy="647700"/>
          </a:xfrm>
          <a:prstGeom prst="rect">
            <a:avLst/>
          </a:prstGeom>
        </p:spPr>
        <p:txBody>
          <a:bodyPr lIns="0" tIns="0" rIns="0" bIns="0" rtlCol="0" anchor="t">
            <a:spAutoFit/>
          </a:bodyPr>
          <a:lstStyle/>
          <a:p>
            <a:pPr algn="l">
              <a:lnSpc>
                <a:spcPts val="5400"/>
              </a:lnSpc>
            </a:pPr>
            <a:r>
              <a:rPr lang="en-US" sz="3000" b="1">
                <a:solidFill>
                  <a:srgbClr val="272B64"/>
                </a:solidFill>
                <a:latin typeface="Roboto Bold"/>
                <a:ea typeface="Roboto Bold"/>
                <a:cs typeface="Roboto Bold"/>
                <a:sym typeface="Roboto Bold"/>
              </a:rPr>
              <a:t>4. Tích hợp Nodemailer + VNPay</a:t>
            </a:r>
          </a:p>
        </p:txBody>
      </p:sp>
      <p:sp>
        <p:nvSpPr>
          <p:cNvPr id="10" name="TextBox 10"/>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15</a:t>
            </a:r>
          </a:p>
        </p:txBody>
      </p:sp>
      <p:sp>
        <p:nvSpPr>
          <p:cNvPr id="11" name="TextBox 11"/>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grpSp>
        <p:nvGrpSpPr>
          <p:cNvPr id="12" name="Group 12"/>
          <p:cNvGrpSpPr/>
          <p:nvPr/>
        </p:nvGrpSpPr>
        <p:grpSpPr>
          <a:xfrm>
            <a:off x="14423021" y="496646"/>
            <a:ext cx="915767" cy="465889"/>
            <a:chOff x="0" y="0"/>
            <a:chExt cx="1221023" cy="621186"/>
          </a:xfrm>
        </p:grpSpPr>
        <p:sp>
          <p:nvSpPr>
            <p:cNvPr id="13" name="Freeform 13"/>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5"/>
              <a:stretch>
                <a:fillRect b="-56321"/>
              </a:stretch>
            </a:blipFill>
          </p:spPr>
        </p:sp>
        <p:sp>
          <p:nvSpPr>
            <p:cNvPr id="14" name="TextBox 14"/>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916714" y="2752189"/>
            <a:ext cx="6723578" cy="3714777"/>
          </a:xfrm>
          <a:custGeom>
            <a:avLst/>
            <a:gdLst/>
            <a:ahLst/>
            <a:cxnLst/>
            <a:rect l="l" t="t" r="r" b="b"/>
            <a:pathLst>
              <a:path w="6723578" h="3714777">
                <a:moveTo>
                  <a:pt x="0" y="0"/>
                </a:moveTo>
                <a:lnTo>
                  <a:pt x="6723579" y="0"/>
                </a:lnTo>
                <a:lnTo>
                  <a:pt x="6723579" y="3714777"/>
                </a:lnTo>
                <a:lnTo>
                  <a:pt x="0" y="3714777"/>
                </a:lnTo>
                <a:lnTo>
                  <a:pt x="0" y="0"/>
                </a:lnTo>
                <a:close/>
              </a:path>
            </a:pathLst>
          </a:custGeom>
          <a:blipFill>
            <a:blip r:embed="rId4"/>
            <a:stretch>
              <a:fillRect/>
            </a:stretch>
          </a:blipFill>
        </p:spPr>
      </p:sp>
      <p:sp>
        <p:nvSpPr>
          <p:cNvPr id="9" name="TextBox 9"/>
          <p:cNvSpPr txBox="1"/>
          <p:nvPr/>
        </p:nvSpPr>
        <p:spPr>
          <a:xfrm>
            <a:off x="2452501" y="1299273"/>
            <a:ext cx="8173045" cy="752475"/>
          </a:xfrm>
          <a:prstGeom prst="rect">
            <a:avLst/>
          </a:prstGeom>
        </p:spPr>
        <p:txBody>
          <a:bodyPr lIns="0" tIns="0" rIns="0" bIns="0" rtlCol="0" anchor="t">
            <a:spAutoFit/>
          </a:bodyPr>
          <a:lstStyle/>
          <a:p>
            <a:pPr algn="l">
              <a:lnSpc>
                <a:spcPts val="6300"/>
              </a:lnSpc>
            </a:pPr>
            <a:r>
              <a:rPr lang="en-US" sz="3500" b="1">
                <a:solidFill>
                  <a:srgbClr val="FF914D"/>
                </a:solidFill>
                <a:latin typeface="Roboto Bold"/>
                <a:ea typeface="Roboto Bold"/>
                <a:cs typeface="Roboto Bold"/>
                <a:sym typeface="Roboto Bold"/>
              </a:rPr>
              <a:t>II. LÝ THUYẾT NGHIÊN CỨU - KIẾN TRÚC</a:t>
            </a:r>
          </a:p>
        </p:txBody>
      </p:sp>
      <p:sp>
        <p:nvSpPr>
          <p:cNvPr id="10" name="TextBox 10"/>
          <p:cNvSpPr txBox="1"/>
          <p:nvPr/>
        </p:nvSpPr>
        <p:spPr>
          <a:xfrm>
            <a:off x="2452501" y="1972373"/>
            <a:ext cx="9471664" cy="647700"/>
          </a:xfrm>
          <a:prstGeom prst="rect">
            <a:avLst/>
          </a:prstGeom>
        </p:spPr>
        <p:txBody>
          <a:bodyPr lIns="0" tIns="0" rIns="0" bIns="0" rtlCol="0" anchor="t">
            <a:spAutoFit/>
          </a:bodyPr>
          <a:lstStyle/>
          <a:p>
            <a:pPr algn="l">
              <a:lnSpc>
                <a:spcPts val="5400"/>
              </a:lnSpc>
            </a:pPr>
            <a:r>
              <a:rPr lang="en-US" sz="3000" b="1">
                <a:solidFill>
                  <a:srgbClr val="272B64"/>
                </a:solidFill>
                <a:latin typeface="Roboto Bold"/>
                <a:ea typeface="Roboto Bold"/>
                <a:cs typeface="Roboto Bold"/>
                <a:sym typeface="Roboto Bold"/>
              </a:rPr>
              <a:t>Kiến trúc hệ thống</a:t>
            </a:r>
          </a:p>
        </p:txBody>
      </p:sp>
      <p:sp>
        <p:nvSpPr>
          <p:cNvPr id="11" name="TextBox 11"/>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16</a:t>
            </a:r>
          </a:p>
        </p:txBody>
      </p:sp>
      <p:sp>
        <p:nvSpPr>
          <p:cNvPr id="12" name="TextBox 12"/>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13" name="TextBox 13"/>
          <p:cNvSpPr txBox="1"/>
          <p:nvPr/>
        </p:nvSpPr>
        <p:spPr>
          <a:xfrm>
            <a:off x="8961848" y="2933700"/>
            <a:ext cx="7693909" cy="3324225"/>
          </a:xfrm>
          <a:prstGeom prst="rect">
            <a:avLst/>
          </a:prstGeom>
        </p:spPr>
        <p:txBody>
          <a:bodyPr lIns="0" tIns="0" rIns="0" bIns="0" rtlCol="0" anchor="t">
            <a:spAutoFit/>
          </a:bodyPr>
          <a:lstStyle/>
          <a:p>
            <a:pPr algn="just">
              <a:lnSpc>
                <a:spcPts val="4499"/>
              </a:lnSpc>
            </a:pPr>
            <a:r>
              <a:rPr lang="en-US" sz="2499" b="1">
                <a:solidFill>
                  <a:srgbClr val="272B64"/>
                </a:solidFill>
                <a:latin typeface="Roboto Bold"/>
                <a:ea typeface="Roboto Bold"/>
                <a:cs typeface="Roboto Bold"/>
                <a:sym typeface="Roboto Bold"/>
              </a:rPr>
              <a:t>- Ngườ</a:t>
            </a:r>
            <a:r>
              <a:rPr lang="en-US" sz="2499" b="1" u="none" strike="noStrike">
                <a:solidFill>
                  <a:srgbClr val="272B64"/>
                </a:solidFill>
                <a:latin typeface="Roboto Bold"/>
                <a:ea typeface="Roboto Bold"/>
                <a:cs typeface="Roboto Bold"/>
                <a:sym typeface="Roboto Bold"/>
              </a:rPr>
              <a:t>i dùng (Client) tương tác qua giao diện web (Next.js + Tailwind CSS) hoặc ứng dụng di động.</a:t>
            </a:r>
          </a:p>
          <a:p>
            <a:pPr algn="just">
              <a:lnSpc>
                <a:spcPts val="4499"/>
              </a:lnSpc>
            </a:pPr>
            <a:r>
              <a:rPr lang="en-US" sz="2499" b="1" u="none" strike="noStrike">
                <a:solidFill>
                  <a:srgbClr val="272B64"/>
                </a:solidFill>
                <a:latin typeface="Roboto Bold"/>
                <a:ea typeface="Roboto Bold"/>
                <a:cs typeface="Roboto Bold"/>
                <a:sym typeface="Roboto Bold"/>
              </a:rPr>
              <a:t>- Frontend gửi yêu cầu đến RESTful API, nhận dữ liệu JSON và hiển thị cho người dùng.</a:t>
            </a:r>
          </a:p>
          <a:p>
            <a:pPr algn="just">
              <a:lnSpc>
                <a:spcPts val="4499"/>
              </a:lnSpc>
            </a:pPr>
            <a:r>
              <a:rPr lang="en-US" sz="2499" b="1" u="none" strike="noStrike">
                <a:solidFill>
                  <a:srgbClr val="272B64"/>
                </a:solidFill>
                <a:latin typeface="Roboto Bold"/>
                <a:ea typeface="Roboto Bold"/>
                <a:cs typeface="Roboto Bold"/>
                <a:sym typeface="Roboto Bold"/>
              </a:rPr>
              <a:t>- Backend (NestJS) xử lý nghiệp vụ, truy vấn MySQL, quản lý xác thực và thanh toán.</a:t>
            </a:r>
          </a:p>
        </p:txBody>
      </p:sp>
      <p:sp>
        <p:nvSpPr>
          <p:cNvPr id="14" name="TextBox 14"/>
          <p:cNvSpPr txBox="1"/>
          <p:nvPr/>
        </p:nvSpPr>
        <p:spPr>
          <a:xfrm>
            <a:off x="1916714" y="6599740"/>
            <a:ext cx="14959355" cy="1638300"/>
          </a:xfrm>
          <a:prstGeom prst="rect">
            <a:avLst/>
          </a:prstGeom>
        </p:spPr>
        <p:txBody>
          <a:bodyPr lIns="0" tIns="0" rIns="0" bIns="0" rtlCol="0" anchor="t">
            <a:spAutoFit/>
          </a:bodyPr>
          <a:lstStyle/>
          <a:p>
            <a:pPr algn="just">
              <a:lnSpc>
                <a:spcPts val="4499"/>
              </a:lnSpc>
            </a:pPr>
            <a:r>
              <a:rPr lang="en-US" sz="2499" b="1">
                <a:solidFill>
                  <a:srgbClr val="272B64"/>
                </a:solidFill>
                <a:latin typeface="Roboto Bold"/>
                <a:ea typeface="Roboto Bold"/>
                <a:cs typeface="Roboto Bold"/>
                <a:sym typeface="Roboto Bold"/>
              </a:rPr>
              <a:t>- Dịch vụ</a:t>
            </a:r>
            <a:r>
              <a:rPr lang="en-US" sz="2499" b="1" u="none" strike="noStrike">
                <a:solidFill>
                  <a:srgbClr val="272B64"/>
                </a:solidFill>
                <a:latin typeface="Roboto Bold"/>
                <a:ea typeface="Roboto Bold"/>
                <a:cs typeface="Roboto Bold"/>
                <a:sym typeface="Roboto Bold"/>
              </a:rPr>
              <a:t> tích hợp: Google Login (xác thực), VNPay (thanh toán), Nodemailer (gửi email).</a:t>
            </a:r>
          </a:p>
          <a:p>
            <a:pPr algn="just">
              <a:lnSpc>
                <a:spcPts val="4499"/>
              </a:lnSpc>
            </a:pPr>
            <a:r>
              <a:rPr lang="en-US" sz="2499" b="1" u="none" strike="noStrike">
                <a:solidFill>
                  <a:srgbClr val="272B64"/>
                </a:solidFill>
                <a:latin typeface="Roboto Bold"/>
                <a:ea typeface="Roboto Bold"/>
                <a:cs typeface="Roboto Bold"/>
                <a:sym typeface="Roboto Bold"/>
              </a:rPr>
              <a:t>- Luồng dữ liệu: Client → Frontend → API → Backend → Database/Dịch vụ → API → Frontend → Client.</a:t>
            </a:r>
          </a:p>
          <a:p>
            <a:pPr algn="just">
              <a:lnSpc>
                <a:spcPts val="4499"/>
              </a:lnSpc>
            </a:pPr>
            <a:endParaRPr lang="en-US" sz="2499" b="1" u="none" strike="noStrike">
              <a:solidFill>
                <a:srgbClr val="272B64"/>
              </a:solidFill>
              <a:latin typeface="Roboto Bold"/>
              <a:ea typeface="Roboto Bold"/>
              <a:cs typeface="Roboto Bold"/>
              <a:sym typeface="Roboto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Freeform 2"/>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3" name="AutoShape 3"/>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4" name="AutoShape 4"/>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5" name="TextBox 5"/>
          <p:cNvSpPr txBox="1"/>
          <p:nvPr/>
        </p:nvSpPr>
        <p:spPr>
          <a:xfrm>
            <a:off x="3883521" y="1841613"/>
            <a:ext cx="10520958" cy="3081656"/>
          </a:xfrm>
          <a:prstGeom prst="rect">
            <a:avLst/>
          </a:prstGeom>
        </p:spPr>
        <p:txBody>
          <a:bodyPr lIns="0" tIns="0" rIns="0" bIns="0" rtlCol="0" anchor="t">
            <a:spAutoFit/>
          </a:bodyPr>
          <a:lstStyle/>
          <a:p>
            <a:pPr algn="ctr">
              <a:lnSpc>
                <a:spcPts val="12319"/>
              </a:lnSpc>
            </a:pPr>
            <a:r>
              <a:rPr lang="en-US" sz="8799" b="1" dirty="0">
                <a:solidFill>
                  <a:srgbClr val="FF914D"/>
                </a:solidFill>
                <a:latin typeface="Roboto Bold"/>
                <a:ea typeface="Roboto Bold"/>
                <a:cs typeface="Roboto Bold"/>
                <a:sym typeface="Roboto Bold"/>
              </a:rPr>
              <a:t>III.</a:t>
            </a:r>
            <a:r>
              <a:rPr lang="en-US" sz="8799" b="1" dirty="0">
                <a:solidFill>
                  <a:srgbClr val="272B64"/>
                </a:solidFill>
                <a:latin typeface="Roboto Bold"/>
                <a:ea typeface="Roboto Bold"/>
                <a:cs typeface="Roboto Bold"/>
                <a:sym typeface="Roboto Bold"/>
              </a:rPr>
              <a:t> PHÂN TÍCH </a:t>
            </a:r>
          </a:p>
          <a:p>
            <a:pPr algn="ctr">
              <a:lnSpc>
                <a:spcPts val="12319"/>
              </a:lnSpc>
              <a:spcBef>
                <a:spcPct val="0"/>
              </a:spcBef>
            </a:pPr>
            <a:r>
              <a:rPr lang="en-US" sz="8799" b="1" dirty="0">
                <a:solidFill>
                  <a:srgbClr val="272B64"/>
                </a:solidFill>
                <a:latin typeface="Roboto Bold"/>
                <a:ea typeface="Roboto Bold"/>
                <a:cs typeface="Roboto Bold"/>
                <a:sym typeface="Roboto Bold"/>
              </a:rPr>
              <a:t>THIẾT KẾ HỆ THỐNG</a:t>
            </a:r>
          </a:p>
        </p:txBody>
      </p:sp>
      <p:sp>
        <p:nvSpPr>
          <p:cNvPr id="6" name="TextBox 6"/>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17</a:t>
            </a:r>
          </a:p>
        </p:txBody>
      </p:sp>
      <p:sp>
        <p:nvSpPr>
          <p:cNvPr id="7" name="TextBox 7"/>
          <p:cNvSpPr txBox="1"/>
          <p:nvPr/>
        </p:nvSpPr>
        <p:spPr>
          <a:xfrm>
            <a:off x="3883521" y="505661"/>
            <a:ext cx="10352187"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grpSp>
        <p:nvGrpSpPr>
          <p:cNvPr id="8" name="Group 8"/>
          <p:cNvGrpSpPr/>
          <p:nvPr/>
        </p:nvGrpSpPr>
        <p:grpSpPr>
          <a:xfrm>
            <a:off x="14423021" y="496646"/>
            <a:ext cx="915767" cy="465889"/>
            <a:chOff x="0" y="0"/>
            <a:chExt cx="1221023" cy="621186"/>
          </a:xfrm>
        </p:grpSpPr>
        <p:sp>
          <p:nvSpPr>
            <p:cNvPr id="9" name="Freeform 9"/>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10" name="TextBox 10"/>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grpSp>
        <p:nvGrpSpPr>
          <p:cNvPr id="11" name="Group 11"/>
          <p:cNvGrpSpPr/>
          <p:nvPr/>
        </p:nvGrpSpPr>
        <p:grpSpPr>
          <a:xfrm>
            <a:off x="3883521" y="5902870"/>
            <a:ext cx="10633687" cy="2012241"/>
            <a:chOff x="0" y="0"/>
            <a:chExt cx="14178249" cy="2682988"/>
          </a:xfrm>
        </p:grpSpPr>
        <p:grpSp>
          <p:nvGrpSpPr>
            <p:cNvPr id="12" name="Group 12"/>
            <p:cNvGrpSpPr/>
            <p:nvPr/>
          </p:nvGrpSpPr>
          <p:grpSpPr>
            <a:xfrm>
              <a:off x="0" y="0"/>
              <a:ext cx="3972498" cy="2682988"/>
              <a:chOff x="0" y="0"/>
              <a:chExt cx="1109138" cy="749101"/>
            </a:xfrm>
          </p:grpSpPr>
          <p:sp>
            <p:nvSpPr>
              <p:cNvPr id="13" name="Freeform 13"/>
              <p:cNvSpPr/>
              <p:nvPr/>
            </p:nvSpPr>
            <p:spPr>
              <a:xfrm>
                <a:off x="0" y="0"/>
                <a:ext cx="1109138" cy="749101"/>
              </a:xfrm>
              <a:custGeom>
                <a:avLst/>
                <a:gdLst/>
                <a:ahLst/>
                <a:cxnLst/>
                <a:rect l="l" t="t" r="r" b="b"/>
                <a:pathLst>
                  <a:path w="1109138" h="749101">
                    <a:moveTo>
                      <a:pt x="0" y="0"/>
                    </a:moveTo>
                    <a:lnTo>
                      <a:pt x="905938" y="0"/>
                    </a:lnTo>
                    <a:lnTo>
                      <a:pt x="1109138" y="374551"/>
                    </a:lnTo>
                    <a:lnTo>
                      <a:pt x="905938" y="749101"/>
                    </a:lnTo>
                    <a:lnTo>
                      <a:pt x="0" y="749101"/>
                    </a:lnTo>
                    <a:lnTo>
                      <a:pt x="203200" y="374551"/>
                    </a:lnTo>
                    <a:lnTo>
                      <a:pt x="0" y="0"/>
                    </a:lnTo>
                    <a:close/>
                  </a:path>
                </a:pathLst>
              </a:custGeom>
              <a:solidFill>
                <a:srgbClr val="F2F7FF"/>
              </a:solidFill>
              <a:ln w="38100" cap="sq">
                <a:solidFill>
                  <a:srgbClr val="000000"/>
                </a:solidFill>
                <a:prstDash val="solid"/>
                <a:miter/>
              </a:ln>
            </p:spPr>
          </p:sp>
          <p:sp>
            <p:nvSpPr>
              <p:cNvPr id="14" name="TextBox 14"/>
              <p:cNvSpPr txBox="1"/>
              <p:nvPr/>
            </p:nvSpPr>
            <p:spPr>
              <a:xfrm>
                <a:off x="177800" y="-47625"/>
                <a:ext cx="855138" cy="796726"/>
              </a:xfrm>
              <a:prstGeom prst="rect">
                <a:avLst/>
              </a:prstGeom>
            </p:spPr>
            <p:txBody>
              <a:bodyPr lIns="50800" tIns="50800" rIns="50800" bIns="50800" rtlCol="0" anchor="ctr"/>
              <a:lstStyle/>
              <a:p>
                <a:pPr algn="ctr">
                  <a:lnSpc>
                    <a:spcPts val="3499"/>
                  </a:lnSpc>
                </a:pPr>
                <a:endParaRPr/>
              </a:p>
            </p:txBody>
          </p:sp>
        </p:grpSp>
        <p:sp>
          <p:nvSpPr>
            <p:cNvPr id="15" name="TextBox 15"/>
            <p:cNvSpPr txBox="1"/>
            <p:nvPr/>
          </p:nvSpPr>
          <p:spPr>
            <a:xfrm>
              <a:off x="938881" y="604894"/>
              <a:ext cx="2454077" cy="1397000"/>
            </a:xfrm>
            <a:prstGeom prst="rect">
              <a:avLst/>
            </a:prstGeom>
          </p:spPr>
          <p:txBody>
            <a:bodyPr lIns="0" tIns="0" rIns="0" bIns="0" rtlCol="0" anchor="t">
              <a:spAutoFit/>
            </a:bodyPr>
            <a:lstStyle/>
            <a:p>
              <a:pPr algn="l">
                <a:lnSpc>
                  <a:spcPts val="4200"/>
                </a:lnSpc>
              </a:pPr>
              <a:r>
                <a:rPr lang="en-US" sz="3000" b="1">
                  <a:solidFill>
                    <a:srgbClr val="272B64"/>
                  </a:solidFill>
                  <a:latin typeface="Roboto Bold"/>
                  <a:ea typeface="Roboto Bold"/>
                  <a:cs typeface="Roboto Bold"/>
                  <a:sym typeface="Roboto Bold"/>
                </a:rPr>
                <a:t>Sơ đồ</a:t>
              </a:r>
            </a:p>
            <a:p>
              <a:pPr algn="l">
                <a:lnSpc>
                  <a:spcPts val="4200"/>
                </a:lnSpc>
                <a:spcBef>
                  <a:spcPct val="0"/>
                </a:spcBef>
              </a:pPr>
              <a:r>
                <a:rPr lang="en-US" sz="3000" b="1">
                  <a:solidFill>
                    <a:srgbClr val="272B64"/>
                  </a:solidFill>
                  <a:latin typeface="Roboto Bold"/>
                  <a:ea typeface="Roboto Bold"/>
                  <a:cs typeface="Roboto Bold"/>
                  <a:sym typeface="Roboto Bold"/>
                </a:rPr>
                <a:t>usecase</a:t>
              </a:r>
            </a:p>
          </p:txBody>
        </p:sp>
        <p:grpSp>
          <p:nvGrpSpPr>
            <p:cNvPr id="16" name="Group 16"/>
            <p:cNvGrpSpPr/>
            <p:nvPr/>
          </p:nvGrpSpPr>
          <p:grpSpPr>
            <a:xfrm>
              <a:off x="3392957" y="0"/>
              <a:ext cx="3972498" cy="2682988"/>
              <a:chOff x="0" y="0"/>
              <a:chExt cx="1109138" cy="749101"/>
            </a:xfrm>
          </p:grpSpPr>
          <p:sp>
            <p:nvSpPr>
              <p:cNvPr id="17" name="Freeform 17"/>
              <p:cNvSpPr/>
              <p:nvPr/>
            </p:nvSpPr>
            <p:spPr>
              <a:xfrm>
                <a:off x="0" y="0"/>
                <a:ext cx="1109138" cy="749101"/>
              </a:xfrm>
              <a:custGeom>
                <a:avLst/>
                <a:gdLst/>
                <a:ahLst/>
                <a:cxnLst/>
                <a:rect l="l" t="t" r="r" b="b"/>
                <a:pathLst>
                  <a:path w="1109138" h="749101">
                    <a:moveTo>
                      <a:pt x="0" y="0"/>
                    </a:moveTo>
                    <a:lnTo>
                      <a:pt x="905938" y="0"/>
                    </a:lnTo>
                    <a:lnTo>
                      <a:pt x="1109138" y="374551"/>
                    </a:lnTo>
                    <a:lnTo>
                      <a:pt x="905938" y="749101"/>
                    </a:lnTo>
                    <a:lnTo>
                      <a:pt x="0" y="749101"/>
                    </a:lnTo>
                    <a:lnTo>
                      <a:pt x="203200" y="374551"/>
                    </a:lnTo>
                    <a:lnTo>
                      <a:pt x="0" y="0"/>
                    </a:lnTo>
                    <a:close/>
                  </a:path>
                </a:pathLst>
              </a:custGeom>
              <a:solidFill>
                <a:srgbClr val="F2F7FF"/>
              </a:solidFill>
              <a:ln w="38100" cap="sq">
                <a:solidFill>
                  <a:srgbClr val="000000"/>
                </a:solidFill>
                <a:prstDash val="solid"/>
                <a:miter/>
              </a:ln>
            </p:spPr>
          </p:sp>
          <p:sp>
            <p:nvSpPr>
              <p:cNvPr id="18" name="TextBox 18"/>
              <p:cNvSpPr txBox="1"/>
              <p:nvPr/>
            </p:nvSpPr>
            <p:spPr>
              <a:xfrm>
                <a:off x="177800" y="-47625"/>
                <a:ext cx="855138" cy="796726"/>
              </a:xfrm>
              <a:prstGeom prst="rect">
                <a:avLst/>
              </a:prstGeom>
            </p:spPr>
            <p:txBody>
              <a:bodyPr lIns="50800" tIns="50800" rIns="50800" bIns="50800" rtlCol="0" anchor="ctr"/>
              <a:lstStyle/>
              <a:p>
                <a:pPr algn="ctr">
                  <a:lnSpc>
                    <a:spcPts val="3499"/>
                  </a:lnSpc>
                </a:pPr>
                <a:endParaRPr/>
              </a:p>
            </p:txBody>
          </p:sp>
        </p:grpSp>
        <p:sp>
          <p:nvSpPr>
            <p:cNvPr id="19" name="TextBox 19"/>
            <p:cNvSpPr txBox="1"/>
            <p:nvPr/>
          </p:nvSpPr>
          <p:spPr>
            <a:xfrm>
              <a:off x="4571155" y="960495"/>
              <a:ext cx="2385483" cy="685800"/>
            </a:xfrm>
            <a:prstGeom prst="rect">
              <a:avLst/>
            </a:prstGeom>
          </p:spPr>
          <p:txBody>
            <a:bodyPr wrap="square" lIns="0" tIns="0" rIns="0" bIns="0" rtlCol="0" anchor="t">
              <a:spAutoFit/>
            </a:bodyPr>
            <a:lstStyle/>
            <a:p>
              <a:pPr algn="l">
                <a:lnSpc>
                  <a:spcPts val="4200"/>
                </a:lnSpc>
                <a:spcBef>
                  <a:spcPct val="0"/>
                </a:spcBef>
              </a:pP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lớp</a:t>
              </a:r>
              <a:endParaRPr lang="en-US" sz="3000" b="1" dirty="0">
                <a:solidFill>
                  <a:srgbClr val="272B64"/>
                </a:solidFill>
                <a:latin typeface="Roboto Bold"/>
                <a:ea typeface="Roboto Bold"/>
                <a:cs typeface="Roboto Bold"/>
                <a:sym typeface="Roboto Bold"/>
              </a:endParaRPr>
            </a:p>
          </p:txBody>
        </p:sp>
        <p:grpSp>
          <p:nvGrpSpPr>
            <p:cNvPr id="20" name="Group 20"/>
            <p:cNvGrpSpPr/>
            <p:nvPr/>
          </p:nvGrpSpPr>
          <p:grpSpPr>
            <a:xfrm>
              <a:off x="6754959" y="0"/>
              <a:ext cx="3972498" cy="2682988"/>
              <a:chOff x="0" y="0"/>
              <a:chExt cx="1109138" cy="749101"/>
            </a:xfrm>
          </p:grpSpPr>
          <p:sp>
            <p:nvSpPr>
              <p:cNvPr id="21" name="Freeform 21"/>
              <p:cNvSpPr/>
              <p:nvPr/>
            </p:nvSpPr>
            <p:spPr>
              <a:xfrm>
                <a:off x="0" y="0"/>
                <a:ext cx="1109138" cy="749101"/>
              </a:xfrm>
              <a:custGeom>
                <a:avLst/>
                <a:gdLst/>
                <a:ahLst/>
                <a:cxnLst/>
                <a:rect l="l" t="t" r="r" b="b"/>
                <a:pathLst>
                  <a:path w="1109138" h="749101">
                    <a:moveTo>
                      <a:pt x="0" y="0"/>
                    </a:moveTo>
                    <a:lnTo>
                      <a:pt x="905938" y="0"/>
                    </a:lnTo>
                    <a:lnTo>
                      <a:pt x="1109138" y="374551"/>
                    </a:lnTo>
                    <a:lnTo>
                      <a:pt x="905938" y="749101"/>
                    </a:lnTo>
                    <a:lnTo>
                      <a:pt x="0" y="749101"/>
                    </a:lnTo>
                    <a:lnTo>
                      <a:pt x="203200" y="374551"/>
                    </a:lnTo>
                    <a:lnTo>
                      <a:pt x="0" y="0"/>
                    </a:lnTo>
                    <a:close/>
                  </a:path>
                </a:pathLst>
              </a:custGeom>
              <a:solidFill>
                <a:srgbClr val="F2F7FF"/>
              </a:solidFill>
              <a:ln w="38100" cap="sq">
                <a:solidFill>
                  <a:srgbClr val="000000"/>
                </a:solidFill>
                <a:prstDash val="solid"/>
                <a:miter/>
              </a:ln>
            </p:spPr>
          </p:sp>
          <p:sp>
            <p:nvSpPr>
              <p:cNvPr id="22" name="TextBox 22"/>
              <p:cNvSpPr txBox="1"/>
              <p:nvPr/>
            </p:nvSpPr>
            <p:spPr>
              <a:xfrm>
                <a:off x="177800" y="-47625"/>
                <a:ext cx="855138" cy="796726"/>
              </a:xfrm>
              <a:prstGeom prst="rect">
                <a:avLst/>
              </a:prstGeom>
            </p:spPr>
            <p:txBody>
              <a:bodyPr lIns="50800" tIns="50800" rIns="50800" bIns="50800" rtlCol="0" anchor="ctr"/>
              <a:lstStyle/>
              <a:p>
                <a:pPr algn="ctr">
                  <a:lnSpc>
                    <a:spcPts val="3499"/>
                  </a:lnSpc>
                </a:pPr>
                <a:endParaRPr/>
              </a:p>
            </p:txBody>
          </p:sp>
        </p:grpSp>
        <p:sp>
          <p:nvSpPr>
            <p:cNvPr id="23" name="TextBox 23"/>
            <p:cNvSpPr txBox="1"/>
            <p:nvPr/>
          </p:nvSpPr>
          <p:spPr>
            <a:xfrm>
              <a:off x="7706158" y="604894"/>
              <a:ext cx="2324100" cy="1397000"/>
            </a:xfrm>
            <a:prstGeom prst="rect">
              <a:avLst/>
            </a:prstGeom>
          </p:spPr>
          <p:txBody>
            <a:bodyPr lIns="0" tIns="0" rIns="0" bIns="0" rtlCol="0" anchor="t">
              <a:spAutoFit/>
            </a:bodyPr>
            <a:lstStyle/>
            <a:p>
              <a:pPr algn="l">
                <a:lnSpc>
                  <a:spcPts val="4200"/>
                </a:lnSpc>
              </a:pPr>
              <a:r>
                <a:rPr lang="en-US" sz="3000" b="1">
                  <a:solidFill>
                    <a:srgbClr val="272B64"/>
                  </a:solidFill>
                  <a:latin typeface="Roboto Bold"/>
                  <a:ea typeface="Roboto Bold"/>
                  <a:cs typeface="Roboto Bold"/>
                  <a:sym typeface="Roboto Bold"/>
                </a:rPr>
                <a:t>Sơ đồ </a:t>
              </a:r>
            </a:p>
            <a:p>
              <a:pPr algn="l">
                <a:lnSpc>
                  <a:spcPts val="4200"/>
                </a:lnSpc>
                <a:spcBef>
                  <a:spcPct val="0"/>
                </a:spcBef>
              </a:pPr>
              <a:r>
                <a:rPr lang="en-US" sz="3000" b="1">
                  <a:solidFill>
                    <a:srgbClr val="272B64"/>
                  </a:solidFill>
                  <a:latin typeface="Roboto Bold"/>
                  <a:ea typeface="Roboto Bold"/>
                  <a:cs typeface="Roboto Bold"/>
                  <a:sym typeface="Roboto Bold"/>
                </a:rPr>
                <a:t>hoạt động</a:t>
              </a:r>
            </a:p>
          </p:txBody>
        </p:sp>
        <p:grpSp>
          <p:nvGrpSpPr>
            <p:cNvPr id="24" name="Group 24"/>
            <p:cNvGrpSpPr/>
            <p:nvPr/>
          </p:nvGrpSpPr>
          <p:grpSpPr>
            <a:xfrm>
              <a:off x="10205751" y="0"/>
              <a:ext cx="3972498" cy="2682988"/>
              <a:chOff x="0" y="0"/>
              <a:chExt cx="1109138" cy="749101"/>
            </a:xfrm>
          </p:grpSpPr>
          <p:sp>
            <p:nvSpPr>
              <p:cNvPr id="25" name="Freeform 25"/>
              <p:cNvSpPr/>
              <p:nvPr/>
            </p:nvSpPr>
            <p:spPr>
              <a:xfrm>
                <a:off x="0" y="0"/>
                <a:ext cx="1109138" cy="749101"/>
              </a:xfrm>
              <a:custGeom>
                <a:avLst/>
                <a:gdLst/>
                <a:ahLst/>
                <a:cxnLst/>
                <a:rect l="l" t="t" r="r" b="b"/>
                <a:pathLst>
                  <a:path w="1109138" h="749101">
                    <a:moveTo>
                      <a:pt x="0" y="0"/>
                    </a:moveTo>
                    <a:lnTo>
                      <a:pt x="905938" y="0"/>
                    </a:lnTo>
                    <a:lnTo>
                      <a:pt x="1109138" y="374551"/>
                    </a:lnTo>
                    <a:lnTo>
                      <a:pt x="905938" y="749101"/>
                    </a:lnTo>
                    <a:lnTo>
                      <a:pt x="0" y="749101"/>
                    </a:lnTo>
                    <a:lnTo>
                      <a:pt x="203200" y="374551"/>
                    </a:lnTo>
                    <a:lnTo>
                      <a:pt x="0" y="0"/>
                    </a:lnTo>
                    <a:close/>
                  </a:path>
                </a:pathLst>
              </a:custGeom>
              <a:solidFill>
                <a:srgbClr val="F2F7FF"/>
              </a:solidFill>
              <a:ln w="38100" cap="sq">
                <a:solidFill>
                  <a:srgbClr val="000000"/>
                </a:solidFill>
                <a:prstDash val="solid"/>
                <a:miter/>
              </a:ln>
            </p:spPr>
          </p:sp>
          <p:sp>
            <p:nvSpPr>
              <p:cNvPr id="26" name="TextBox 26"/>
              <p:cNvSpPr txBox="1"/>
              <p:nvPr/>
            </p:nvSpPr>
            <p:spPr>
              <a:xfrm>
                <a:off x="177800" y="-47625"/>
                <a:ext cx="855138" cy="796726"/>
              </a:xfrm>
              <a:prstGeom prst="rect">
                <a:avLst/>
              </a:prstGeom>
            </p:spPr>
            <p:txBody>
              <a:bodyPr lIns="50800" tIns="50800" rIns="50800" bIns="50800" rtlCol="0" anchor="ctr"/>
              <a:lstStyle/>
              <a:p>
                <a:pPr algn="ctr">
                  <a:lnSpc>
                    <a:spcPts val="3499"/>
                  </a:lnSpc>
                </a:pPr>
                <a:endParaRPr/>
              </a:p>
            </p:txBody>
          </p:sp>
        </p:grpSp>
        <p:sp>
          <p:nvSpPr>
            <p:cNvPr id="27" name="TextBox 27"/>
            <p:cNvSpPr txBox="1"/>
            <p:nvPr/>
          </p:nvSpPr>
          <p:spPr>
            <a:xfrm>
              <a:off x="11296650" y="604894"/>
              <a:ext cx="1620838" cy="1397000"/>
            </a:xfrm>
            <a:prstGeom prst="rect">
              <a:avLst/>
            </a:prstGeom>
          </p:spPr>
          <p:txBody>
            <a:bodyPr lIns="0" tIns="0" rIns="0" bIns="0" rtlCol="0" anchor="t">
              <a:spAutoFit/>
            </a:bodyPr>
            <a:lstStyle/>
            <a:p>
              <a:pPr algn="l">
                <a:lnSpc>
                  <a:spcPts val="4200"/>
                </a:lnSpc>
              </a:pPr>
              <a:r>
                <a:rPr lang="en-US" sz="3000" b="1">
                  <a:solidFill>
                    <a:srgbClr val="272B64"/>
                  </a:solidFill>
                  <a:latin typeface="Roboto Bold"/>
                  <a:ea typeface="Roboto Bold"/>
                  <a:cs typeface="Roboto Bold"/>
                  <a:sym typeface="Roboto Bold"/>
                </a:rPr>
                <a:t>Sơ đồ </a:t>
              </a:r>
            </a:p>
            <a:p>
              <a:pPr algn="l">
                <a:lnSpc>
                  <a:spcPts val="4200"/>
                </a:lnSpc>
                <a:spcBef>
                  <a:spcPct val="0"/>
                </a:spcBef>
              </a:pPr>
              <a:r>
                <a:rPr lang="en-US" sz="3000" b="1">
                  <a:solidFill>
                    <a:srgbClr val="272B64"/>
                  </a:solidFill>
                  <a:latin typeface="Roboto Bold"/>
                  <a:ea typeface="Roboto Bold"/>
                  <a:cs typeface="Roboto Bold"/>
                  <a:sym typeface="Roboto Bold"/>
                </a:rPr>
                <a:t>tuần tự</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3502828" y="5463278"/>
            <a:ext cx="11282344" cy="3495537"/>
          </a:xfrm>
          <a:custGeom>
            <a:avLst/>
            <a:gdLst/>
            <a:ahLst/>
            <a:cxnLst/>
            <a:rect l="l" t="t" r="r" b="b"/>
            <a:pathLst>
              <a:path w="11282344" h="3495537">
                <a:moveTo>
                  <a:pt x="0" y="0"/>
                </a:moveTo>
                <a:lnTo>
                  <a:pt x="11282344" y="0"/>
                </a:lnTo>
                <a:lnTo>
                  <a:pt x="11282344" y="3495538"/>
                </a:lnTo>
                <a:lnTo>
                  <a:pt x="0" y="3495538"/>
                </a:lnTo>
                <a:lnTo>
                  <a:pt x="0" y="0"/>
                </a:lnTo>
                <a:close/>
              </a:path>
            </a:pathLst>
          </a:custGeom>
          <a:blipFill>
            <a:blip r:embed="rId4"/>
            <a:stretch>
              <a:fillRect/>
            </a:stretch>
          </a:blipFill>
        </p:spPr>
      </p:sp>
      <p:sp>
        <p:nvSpPr>
          <p:cNvPr id="9" name="TextBox 9"/>
          <p:cNvSpPr txBox="1"/>
          <p:nvPr/>
        </p:nvSpPr>
        <p:spPr>
          <a:xfrm>
            <a:off x="2452501" y="1299273"/>
            <a:ext cx="7453499"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0" name="TextBox 10"/>
          <p:cNvSpPr txBox="1"/>
          <p:nvPr/>
        </p:nvSpPr>
        <p:spPr>
          <a:xfrm>
            <a:off x="2452501" y="1972373"/>
            <a:ext cx="5777099"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1.1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usecase</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quản</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trị</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viên</a:t>
            </a:r>
            <a:endParaRPr lang="en-US" sz="3000" b="1" dirty="0">
              <a:solidFill>
                <a:srgbClr val="272B64"/>
              </a:solidFill>
              <a:latin typeface="Roboto Bold"/>
              <a:ea typeface="Roboto Bold"/>
              <a:cs typeface="Roboto Bold"/>
              <a:sym typeface="Roboto Bold"/>
            </a:endParaRPr>
          </a:p>
        </p:txBody>
      </p:sp>
      <p:sp>
        <p:nvSpPr>
          <p:cNvPr id="11" name="TextBox 11"/>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18</a:t>
            </a:r>
          </a:p>
        </p:txBody>
      </p:sp>
      <p:sp>
        <p:nvSpPr>
          <p:cNvPr id="12" name="TextBox 12"/>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13" name="TextBox 13"/>
          <p:cNvSpPr txBox="1"/>
          <p:nvPr/>
        </p:nvSpPr>
        <p:spPr>
          <a:xfrm>
            <a:off x="2452501" y="2692400"/>
            <a:ext cx="13425535" cy="245110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Đây là sơ đồ usecase</a:t>
            </a:r>
            <a:r>
              <a:rPr lang="en-US" sz="2499" b="1" u="none" strike="noStrike">
                <a:solidFill>
                  <a:srgbClr val="272B64"/>
                </a:solidFill>
                <a:latin typeface="Roboto Bold"/>
                <a:ea typeface="Roboto Bold"/>
                <a:cs typeface="Roboto Bold"/>
                <a:sym typeface="Roboto Bold"/>
              </a:rPr>
              <a:t> mô tả vai trò của quản trị viên trong hệ thống. Quản trị viên có thể quản lý người dùng (ẩn, khóa, xóa), đăng tin tức, tạo sự kiện, quản lý tài sản, quản lý thiết bị (thêm, xóa, sửa), thống kê doanh thu và cập nhật giá tài sân. Thống kê doanh thu có thể Xuất file. Kiểm tra giá hiện tại và cập nhật giá sân.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3911043" y="4781550"/>
            <a:ext cx="10465915" cy="3963965"/>
          </a:xfrm>
          <a:custGeom>
            <a:avLst/>
            <a:gdLst/>
            <a:ahLst/>
            <a:cxnLst/>
            <a:rect l="l" t="t" r="r" b="b"/>
            <a:pathLst>
              <a:path w="10465915" h="3963965">
                <a:moveTo>
                  <a:pt x="0" y="0"/>
                </a:moveTo>
                <a:lnTo>
                  <a:pt x="10465914" y="0"/>
                </a:lnTo>
                <a:lnTo>
                  <a:pt x="10465914" y="3963965"/>
                </a:lnTo>
                <a:lnTo>
                  <a:pt x="0" y="3963965"/>
                </a:lnTo>
                <a:lnTo>
                  <a:pt x="0" y="0"/>
                </a:lnTo>
                <a:close/>
              </a:path>
            </a:pathLst>
          </a:custGeom>
          <a:blipFill>
            <a:blip r:embed="rId4"/>
            <a:stretch>
              <a:fillRect/>
            </a:stretch>
          </a:blipFill>
        </p:spPr>
      </p:sp>
      <p:sp>
        <p:nvSpPr>
          <p:cNvPr id="9" name="TextBox 9"/>
          <p:cNvSpPr txBox="1"/>
          <p:nvPr/>
        </p:nvSpPr>
        <p:spPr>
          <a:xfrm>
            <a:off x="2452501" y="1299273"/>
            <a:ext cx="7453499"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0" name="TextBox 10"/>
          <p:cNvSpPr txBox="1"/>
          <p:nvPr/>
        </p:nvSpPr>
        <p:spPr>
          <a:xfrm>
            <a:off x="2452501" y="1972373"/>
            <a:ext cx="4938899"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1.2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usecase</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quản</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lý</a:t>
            </a:r>
            <a:endParaRPr lang="en-US" sz="3000" b="1" dirty="0">
              <a:solidFill>
                <a:srgbClr val="272B64"/>
              </a:solidFill>
              <a:latin typeface="Roboto Bold"/>
              <a:ea typeface="Roboto Bold"/>
              <a:cs typeface="Roboto Bold"/>
              <a:sym typeface="Roboto Bold"/>
            </a:endParaRPr>
          </a:p>
        </p:txBody>
      </p:sp>
      <p:sp>
        <p:nvSpPr>
          <p:cNvPr id="11" name="TextBox 11"/>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19</a:t>
            </a:r>
          </a:p>
        </p:txBody>
      </p:sp>
      <p:sp>
        <p:nvSpPr>
          <p:cNvPr id="12" name="TextBox 12"/>
          <p:cNvSpPr txBox="1"/>
          <p:nvPr/>
        </p:nvSpPr>
        <p:spPr>
          <a:xfrm>
            <a:off x="3911043" y="505661"/>
            <a:ext cx="10324665"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13" name="TextBox 13"/>
          <p:cNvSpPr txBox="1"/>
          <p:nvPr/>
        </p:nvSpPr>
        <p:spPr>
          <a:xfrm>
            <a:off x="2452501" y="2692400"/>
            <a:ext cx="13425535" cy="18224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Đây là một usecase</a:t>
            </a:r>
            <a:r>
              <a:rPr lang="en-US" sz="2499" b="1" u="none" strike="noStrike">
                <a:solidFill>
                  <a:srgbClr val="272B64"/>
                </a:solidFill>
                <a:latin typeface="Roboto Bold"/>
                <a:ea typeface="Roboto Bold"/>
                <a:cs typeface="Roboto Bold"/>
                <a:sym typeface="Roboto Bold"/>
              </a:rPr>
              <a:t> mô tả vai trò của người quản lý trong một hệ thống. Người quản lý có thể kiểm tra thanh toán, tạo sự kiện, đăng tin tức và người quản lý có thể kiểm tra tình trạng thiết bị, sân bãi và yêu cầu sửa chữa nếu có hư hỏng.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Freeform 2"/>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3" name="AutoShape 3"/>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4" name="AutoShape 4"/>
          <p:cNvSpPr/>
          <p:nvPr/>
        </p:nvSpPr>
        <p:spPr>
          <a:xfrm>
            <a:off x="1028700" y="9277350"/>
            <a:ext cx="16230600" cy="0"/>
          </a:xfrm>
          <a:prstGeom prst="line">
            <a:avLst/>
          </a:prstGeom>
          <a:ln w="28575" cap="rnd">
            <a:solidFill>
              <a:srgbClr val="272B64"/>
            </a:solidFill>
            <a:prstDash val="solid"/>
            <a:headEnd type="none" w="sm" len="sm"/>
            <a:tailEnd type="none" w="sm" len="sm"/>
          </a:ln>
        </p:spPr>
      </p:sp>
      <p:grpSp>
        <p:nvGrpSpPr>
          <p:cNvPr id="5" name="Group 5"/>
          <p:cNvGrpSpPr/>
          <p:nvPr/>
        </p:nvGrpSpPr>
        <p:grpSpPr>
          <a:xfrm>
            <a:off x="8171931" y="2530093"/>
            <a:ext cx="7647934" cy="1007264"/>
            <a:chOff x="0" y="0"/>
            <a:chExt cx="2014271" cy="265288"/>
          </a:xfrm>
        </p:grpSpPr>
        <p:sp>
          <p:nvSpPr>
            <p:cNvPr id="6" name="Freeform 6"/>
            <p:cNvSpPr/>
            <p:nvPr/>
          </p:nvSpPr>
          <p:spPr>
            <a:xfrm>
              <a:off x="0" y="0"/>
              <a:ext cx="2014271" cy="265288"/>
            </a:xfrm>
            <a:custGeom>
              <a:avLst/>
              <a:gdLst/>
              <a:ahLst/>
              <a:cxnLst/>
              <a:rect l="l" t="t" r="r" b="b"/>
              <a:pathLst>
                <a:path w="2014271" h="265288">
                  <a:moveTo>
                    <a:pt x="0" y="0"/>
                  </a:moveTo>
                  <a:lnTo>
                    <a:pt x="1811071" y="0"/>
                  </a:lnTo>
                  <a:lnTo>
                    <a:pt x="2014271" y="132644"/>
                  </a:lnTo>
                  <a:lnTo>
                    <a:pt x="1811071" y="265288"/>
                  </a:lnTo>
                  <a:lnTo>
                    <a:pt x="0" y="265288"/>
                  </a:lnTo>
                  <a:lnTo>
                    <a:pt x="203200" y="132644"/>
                  </a:lnTo>
                  <a:lnTo>
                    <a:pt x="0" y="0"/>
                  </a:lnTo>
                  <a:close/>
                </a:path>
              </a:pathLst>
            </a:custGeom>
            <a:solidFill>
              <a:srgbClr val="F2F7FF"/>
            </a:solidFill>
            <a:ln w="9525" cap="sq">
              <a:solidFill>
                <a:srgbClr val="000000"/>
              </a:solidFill>
              <a:prstDash val="solid"/>
              <a:miter/>
            </a:ln>
          </p:spPr>
        </p:sp>
        <p:sp>
          <p:nvSpPr>
            <p:cNvPr id="7" name="TextBox 7"/>
            <p:cNvSpPr txBox="1"/>
            <p:nvPr/>
          </p:nvSpPr>
          <p:spPr>
            <a:xfrm>
              <a:off x="177800" y="-47625"/>
              <a:ext cx="1760271" cy="312913"/>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8171931" y="3935015"/>
            <a:ext cx="7647934" cy="1007264"/>
            <a:chOff x="0" y="0"/>
            <a:chExt cx="2014271" cy="265288"/>
          </a:xfrm>
        </p:grpSpPr>
        <p:sp>
          <p:nvSpPr>
            <p:cNvPr id="9" name="Freeform 9"/>
            <p:cNvSpPr/>
            <p:nvPr/>
          </p:nvSpPr>
          <p:spPr>
            <a:xfrm>
              <a:off x="0" y="0"/>
              <a:ext cx="2014271" cy="265288"/>
            </a:xfrm>
            <a:custGeom>
              <a:avLst/>
              <a:gdLst/>
              <a:ahLst/>
              <a:cxnLst/>
              <a:rect l="l" t="t" r="r" b="b"/>
              <a:pathLst>
                <a:path w="2014271" h="265288">
                  <a:moveTo>
                    <a:pt x="0" y="0"/>
                  </a:moveTo>
                  <a:lnTo>
                    <a:pt x="1811071" y="0"/>
                  </a:lnTo>
                  <a:lnTo>
                    <a:pt x="2014271" y="132644"/>
                  </a:lnTo>
                  <a:lnTo>
                    <a:pt x="1811071" y="265288"/>
                  </a:lnTo>
                  <a:lnTo>
                    <a:pt x="0" y="265288"/>
                  </a:lnTo>
                  <a:lnTo>
                    <a:pt x="203200" y="132644"/>
                  </a:lnTo>
                  <a:lnTo>
                    <a:pt x="0" y="0"/>
                  </a:lnTo>
                  <a:close/>
                </a:path>
              </a:pathLst>
            </a:custGeom>
            <a:solidFill>
              <a:srgbClr val="F2F7FF"/>
            </a:solidFill>
            <a:ln w="9525" cap="sq">
              <a:solidFill>
                <a:srgbClr val="000000"/>
              </a:solidFill>
              <a:prstDash val="solid"/>
              <a:miter/>
            </a:ln>
          </p:spPr>
        </p:sp>
        <p:sp>
          <p:nvSpPr>
            <p:cNvPr id="10" name="TextBox 10"/>
            <p:cNvSpPr txBox="1"/>
            <p:nvPr/>
          </p:nvSpPr>
          <p:spPr>
            <a:xfrm>
              <a:off x="177800" y="-47625"/>
              <a:ext cx="1760271" cy="312913"/>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8171931" y="5342329"/>
            <a:ext cx="7647934" cy="1007264"/>
            <a:chOff x="0" y="0"/>
            <a:chExt cx="2014271" cy="265288"/>
          </a:xfrm>
        </p:grpSpPr>
        <p:sp>
          <p:nvSpPr>
            <p:cNvPr id="12" name="Freeform 12"/>
            <p:cNvSpPr/>
            <p:nvPr/>
          </p:nvSpPr>
          <p:spPr>
            <a:xfrm>
              <a:off x="0" y="0"/>
              <a:ext cx="2014271" cy="265288"/>
            </a:xfrm>
            <a:custGeom>
              <a:avLst/>
              <a:gdLst/>
              <a:ahLst/>
              <a:cxnLst/>
              <a:rect l="l" t="t" r="r" b="b"/>
              <a:pathLst>
                <a:path w="2014271" h="265288">
                  <a:moveTo>
                    <a:pt x="0" y="0"/>
                  </a:moveTo>
                  <a:lnTo>
                    <a:pt x="1811071" y="0"/>
                  </a:lnTo>
                  <a:lnTo>
                    <a:pt x="2014271" y="132644"/>
                  </a:lnTo>
                  <a:lnTo>
                    <a:pt x="1811071" y="265288"/>
                  </a:lnTo>
                  <a:lnTo>
                    <a:pt x="0" y="265288"/>
                  </a:lnTo>
                  <a:lnTo>
                    <a:pt x="203200" y="132644"/>
                  </a:lnTo>
                  <a:lnTo>
                    <a:pt x="0" y="0"/>
                  </a:lnTo>
                  <a:close/>
                </a:path>
              </a:pathLst>
            </a:custGeom>
            <a:solidFill>
              <a:srgbClr val="F2F7FF"/>
            </a:solidFill>
            <a:ln w="9525" cap="sq">
              <a:solidFill>
                <a:srgbClr val="000000"/>
              </a:solidFill>
              <a:prstDash val="solid"/>
              <a:miter/>
            </a:ln>
          </p:spPr>
        </p:sp>
        <p:sp>
          <p:nvSpPr>
            <p:cNvPr id="13" name="TextBox 13"/>
            <p:cNvSpPr txBox="1"/>
            <p:nvPr/>
          </p:nvSpPr>
          <p:spPr>
            <a:xfrm>
              <a:off x="177800" y="-47625"/>
              <a:ext cx="1760271" cy="312913"/>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8171931" y="6749643"/>
            <a:ext cx="7647934" cy="1007264"/>
            <a:chOff x="0" y="0"/>
            <a:chExt cx="2014271" cy="265288"/>
          </a:xfrm>
        </p:grpSpPr>
        <p:sp>
          <p:nvSpPr>
            <p:cNvPr id="15" name="Freeform 15"/>
            <p:cNvSpPr/>
            <p:nvPr/>
          </p:nvSpPr>
          <p:spPr>
            <a:xfrm>
              <a:off x="0" y="0"/>
              <a:ext cx="2014271" cy="265288"/>
            </a:xfrm>
            <a:custGeom>
              <a:avLst/>
              <a:gdLst/>
              <a:ahLst/>
              <a:cxnLst/>
              <a:rect l="l" t="t" r="r" b="b"/>
              <a:pathLst>
                <a:path w="2014271" h="265288">
                  <a:moveTo>
                    <a:pt x="0" y="0"/>
                  </a:moveTo>
                  <a:lnTo>
                    <a:pt x="1811071" y="0"/>
                  </a:lnTo>
                  <a:lnTo>
                    <a:pt x="2014271" y="132644"/>
                  </a:lnTo>
                  <a:lnTo>
                    <a:pt x="1811071" y="265288"/>
                  </a:lnTo>
                  <a:lnTo>
                    <a:pt x="0" y="265288"/>
                  </a:lnTo>
                  <a:lnTo>
                    <a:pt x="203200" y="132644"/>
                  </a:lnTo>
                  <a:lnTo>
                    <a:pt x="0" y="0"/>
                  </a:lnTo>
                  <a:close/>
                </a:path>
              </a:pathLst>
            </a:custGeom>
            <a:solidFill>
              <a:srgbClr val="F2F7FF"/>
            </a:solidFill>
            <a:ln w="9525" cap="sq">
              <a:solidFill>
                <a:srgbClr val="000000"/>
              </a:solidFill>
              <a:prstDash val="solid"/>
              <a:miter/>
            </a:ln>
          </p:spPr>
        </p:sp>
        <p:sp>
          <p:nvSpPr>
            <p:cNvPr id="16" name="TextBox 16"/>
            <p:cNvSpPr txBox="1"/>
            <p:nvPr/>
          </p:nvSpPr>
          <p:spPr>
            <a:xfrm>
              <a:off x="177800" y="-47625"/>
              <a:ext cx="1760271" cy="312913"/>
            </a:xfrm>
            <a:prstGeom prst="rect">
              <a:avLst/>
            </a:prstGeom>
          </p:spPr>
          <p:txBody>
            <a:bodyPr lIns="50800" tIns="50800" rIns="50800" bIns="50800" rtlCol="0" anchor="ctr"/>
            <a:lstStyle/>
            <a:p>
              <a:pPr algn="ctr">
                <a:lnSpc>
                  <a:spcPts val="3499"/>
                </a:lnSpc>
              </a:pPr>
              <a:endParaRPr/>
            </a:p>
          </p:txBody>
        </p:sp>
      </p:grpSp>
      <p:sp>
        <p:nvSpPr>
          <p:cNvPr id="17" name="TextBox 17"/>
          <p:cNvSpPr txBox="1"/>
          <p:nvPr/>
        </p:nvSpPr>
        <p:spPr>
          <a:xfrm>
            <a:off x="2764794" y="4229100"/>
            <a:ext cx="4699453" cy="1519556"/>
          </a:xfrm>
          <a:prstGeom prst="rect">
            <a:avLst/>
          </a:prstGeom>
        </p:spPr>
        <p:txBody>
          <a:bodyPr wrap="square" lIns="0" tIns="0" rIns="0" bIns="0" rtlCol="0" anchor="t">
            <a:spAutoFit/>
          </a:bodyPr>
          <a:lstStyle/>
          <a:p>
            <a:pPr algn="l">
              <a:lnSpc>
                <a:spcPts val="12319"/>
              </a:lnSpc>
              <a:spcBef>
                <a:spcPct val="0"/>
              </a:spcBef>
            </a:pPr>
            <a:r>
              <a:rPr lang="en-US" sz="8799" b="1" dirty="0" err="1">
                <a:solidFill>
                  <a:srgbClr val="FF914D"/>
                </a:solidFill>
                <a:latin typeface="Roboto Bold"/>
                <a:ea typeface="Roboto Bold"/>
                <a:cs typeface="Roboto Bold"/>
                <a:sym typeface="Roboto Bold"/>
              </a:rPr>
              <a:t>Nội</a:t>
            </a:r>
            <a:r>
              <a:rPr lang="en-US" sz="8799" b="1" dirty="0">
                <a:solidFill>
                  <a:srgbClr val="FF914D"/>
                </a:solidFill>
                <a:latin typeface="Roboto Bold"/>
                <a:ea typeface="Roboto Bold"/>
                <a:cs typeface="Roboto Bold"/>
                <a:sym typeface="Roboto Bold"/>
              </a:rPr>
              <a:t> dung</a:t>
            </a:r>
          </a:p>
        </p:txBody>
      </p:sp>
      <p:sp>
        <p:nvSpPr>
          <p:cNvPr id="18" name="TextBox 18"/>
          <p:cNvSpPr txBox="1"/>
          <p:nvPr/>
        </p:nvSpPr>
        <p:spPr>
          <a:xfrm>
            <a:off x="4038600" y="505661"/>
            <a:ext cx="101971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19" name="TextBox 19"/>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02</a:t>
            </a:r>
          </a:p>
        </p:txBody>
      </p:sp>
      <p:sp>
        <p:nvSpPr>
          <p:cNvPr id="20" name="TextBox 20"/>
          <p:cNvSpPr txBox="1"/>
          <p:nvPr/>
        </p:nvSpPr>
        <p:spPr>
          <a:xfrm>
            <a:off x="9557321" y="2728925"/>
            <a:ext cx="1822996" cy="5334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Tổng quan</a:t>
            </a:r>
          </a:p>
        </p:txBody>
      </p:sp>
      <p:sp>
        <p:nvSpPr>
          <p:cNvPr id="21" name="TextBox 21"/>
          <p:cNvSpPr txBox="1"/>
          <p:nvPr/>
        </p:nvSpPr>
        <p:spPr>
          <a:xfrm>
            <a:off x="9557321" y="4133847"/>
            <a:ext cx="3571875" cy="5334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Lý thuyết nghiên cứu</a:t>
            </a:r>
          </a:p>
        </p:txBody>
      </p:sp>
      <p:sp>
        <p:nvSpPr>
          <p:cNvPr id="22" name="TextBox 22"/>
          <p:cNvSpPr txBox="1"/>
          <p:nvPr/>
        </p:nvSpPr>
        <p:spPr>
          <a:xfrm>
            <a:off x="9557321" y="5541161"/>
            <a:ext cx="4678387" cy="500137"/>
          </a:xfrm>
          <a:prstGeom prst="rect">
            <a:avLst/>
          </a:prstGeom>
        </p:spPr>
        <p:txBody>
          <a:bodyPr wrap="square" lIns="0" tIns="0" rIns="0" bIns="0" rtlCol="0" anchor="t">
            <a:spAutoFit/>
          </a:bodyPr>
          <a:lstStyle/>
          <a:p>
            <a:pPr algn="l">
              <a:lnSpc>
                <a:spcPts val="4200"/>
              </a:lnSpc>
              <a:spcBef>
                <a:spcPct val="0"/>
              </a:spcBef>
            </a:pPr>
            <a:r>
              <a:rPr lang="en-US" sz="3000" b="1" dirty="0" err="1">
                <a:solidFill>
                  <a:srgbClr val="272B64"/>
                </a:solidFill>
                <a:latin typeface="Roboto Bold"/>
                <a:ea typeface="Roboto Bold"/>
                <a:cs typeface="Roboto Bold"/>
                <a:sym typeface="Roboto Bold"/>
              </a:rPr>
              <a:t>Phân</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tích</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thiết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kế</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hệ</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thống</a:t>
            </a:r>
            <a:endParaRPr lang="en-US" sz="3000" b="1" dirty="0">
              <a:solidFill>
                <a:srgbClr val="272B64"/>
              </a:solidFill>
              <a:latin typeface="Roboto Bold"/>
              <a:ea typeface="Roboto Bold"/>
              <a:cs typeface="Roboto Bold"/>
              <a:sym typeface="Roboto Bold"/>
            </a:endParaRPr>
          </a:p>
        </p:txBody>
      </p:sp>
      <p:sp>
        <p:nvSpPr>
          <p:cNvPr id="23" name="TextBox 23"/>
          <p:cNvSpPr txBox="1"/>
          <p:nvPr/>
        </p:nvSpPr>
        <p:spPr>
          <a:xfrm>
            <a:off x="9557321" y="6948475"/>
            <a:ext cx="4678387" cy="500137"/>
          </a:xfrm>
          <a:prstGeom prst="rect">
            <a:avLst/>
          </a:prstGeom>
        </p:spPr>
        <p:txBody>
          <a:bodyPr wrap="square" lIns="0" tIns="0" rIns="0" bIns="0" rtlCol="0" anchor="t">
            <a:spAutoFit/>
          </a:bodyPr>
          <a:lstStyle/>
          <a:p>
            <a:pPr algn="l">
              <a:lnSpc>
                <a:spcPts val="4200"/>
              </a:lnSpc>
              <a:spcBef>
                <a:spcPct val="0"/>
              </a:spcBef>
            </a:pPr>
            <a:r>
              <a:rPr lang="en-US" sz="3000" b="1" dirty="0" err="1">
                <a:solidFill>
                  <a:srgbClr val="272B64"/>
                </a:solidFill>
                <a:latin typeface="Roboto Bold"/>
                <a:ea typeface="Roboto Bold"/>
                <a:cs typeface="Roboto Bold"/>
                <a:sym typeface="Roboto Bold"/>
              </a:rPr>
              <a:t>Kết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quả</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đạt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được</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và</a:t>
            </a:r>
            <a:r>
              <a:rPr lang="en-US" sz="3000" b="1" dirty="0">
                <a:solidFill>
                  <a:srgbClr val="272B64"/>
                </a:solidFill>
                <a:latin typeface="Roboto Bold"/>
                <a:ea typeface="Roboto Bold"/>
                <a:cs typeface="Roboto Bold"/>
                <a:sym typeface="Roboto Bold"/>
              </a:rPr>
              <a:t> demo</a:t>
            </a:r>
          </a:p>
        </p:txBody>
      </p:sp>
      <p:sp>
        <p:nvSpPr>
          <p:cNvPr id="24" name="TextBox 24"/>
          <p:cNvSpPr txBox="1"/>
          <p:nvPr/>
        </p:nvSpPr>
        <p:spPr>
          <a:xfrm>
            <a:off x="8964090" y="2796816"/>
            <a:ext cx="359819" cy="432717"/>
          </a:xfrm>
          <a:prstGeom prst="rect">
            <a:avLst/>
          </a:prstGeom>
        </p:spPr>
        <p:txBody>
          <a:bodyPr lIns="0" tIns="0" rIns="0" bIns="0" rtlCol="0" anchor="t">
            <a:spAutoFit/>
          </a:bodyPr>
          <a:lstStyle/>
          <a:p>
            <a:pPr algn="l">
              <a:lnSpc>
                <a:spcPts val="3456"/>
              </a:lnSpc>
              <a:spcBef>
                <a:spcPct val="0"/>
              </a:spcBef>
            </a:pPr>
            <a:r>
              <a:rPr lang="en-US" sz="2469" b="1">
                <a:solidFill>
                  <a:srgbClr val="FF914D"/>
                </a:solidFill>
                <a:latin typeface="Roboto Bold"/>
                <a:ea typeface="Roboto Bold"/>
                <a:cs typeface="Roboto Bold"/>
                <a:sym typeface="Roboto Bold"/>
              </a:rPr>
              <a:t>01</a:t>
            </a:r>
          </a:p>
        </p:txBody>
      </p:sp>
      <p:sp>
        <p:nvSpPr>
          <p:cNvPr id="25" name="TextBox 25"/>
          <p:cNvSpPr txBox="1"/>
          <p:nvPr/>
        </p:nvSpPr>
        <p:spPr>
          <a:xfrm>
            <a:off x="8964090" y="4191176"/>
            <a:ext cx="359819" cy="432717"/>
          </a:xfrm>
          <a:prstGeom prst="rect">
            <a:avLst/>
          </a:prstGeom>
        </p:spPr>
        <p:txBody>
          <a:bodyPr lIns="0" tIns="0" rIns="0" bIns="0" rtlCol="0" anchor="t">
            <a:spAutoFit/>
          </a:bodyPr>
          <a:lstStyle/>
          <a:p>
            <a:pPr algn="l">
              <a:lnSpc>
                <a:spcPts val="3456"/>
              </a:lnSpc>
              <a:spcBef>
                <a:spcPct val="0"/>
              </a:spcBef>
            </a:pPr>
            <a:r>
              <a:rPr lang="en-US" sz="2469" b="1">
                <a:solidFill>
                  <a:srgbClr val="FF914D"/>
                </a:solidFill>
                <a:latin typeface="Roboto Bold"/>
                <a:ea typeface="Roboto Bold"/>
                <a:cs typeface="Roboto Bold"/>
                <a:sym typeface="Roboto Bold"/>
              </a:rPr>
              <a:t>02</a:t>
            </a:r>
          </a:p>
        </p:txBody>
      </p:sp>
      <p:sp>
        <p:nvSpPr>
          <p:cNvPr id="26" name="TextBox 26"/>
          <p:cNvSpPr txBox="1"/>
          <p:nvPr/>
        </p:nvSpPr>
        <p:spPr>
          <a:xfrm>
            <a:off x="8964090" y="5600206"/>
            <a:ext cx="359819" cy="432717"/>
          </a:xfrm>
          <a:prstGeom prst="rect">
            <a:avLst/>
          </a:prstGeom>
        </p:spPr>
        <p:txBody>
          <a:bodyPr lIns="0" tIns="0" rIns="0" bIns="0" rtlCol="0" anchor="t">
            <a:spAutoFit/>
          </a:bodyPr>
          <a:lstStyle/>
          <a:p>
            <a:pPr algn="l">
              <a:lnSpc>
                <a:spcPts val="3456"/>
              </a:lnSpc>
              <a:spcBef>
                <a:spcPct val="0"/>
              </a:spcBef>
            </a:pPr>
            <a:r>
              <a:rPr lang="en-US" sz="2469" b="1">
                <a:solidFill>
                  <a:srgbClr val="FF914D"/>
                </a:solidFill>
                <a:latin typeface="Roboto Bold"/>
                <a:ea typeface="Roboto Bold"/>
                <a:cs typeface="Roboto Bold"/>
                <a:sym typeface="Roboto Bold"/>
              </a:rPr>
              <a:t>03</a:t>
            </a:r>
          </a:p>
        </p:txBody>
      </p:sp>
      <p:sp>
        <p:nvSpPr>
          <p:cNvPr id="27" name="TextBox 27"/>
          <p:cNvSpPr txBox="1"/>
          <p:nvPr/>
        </p:nvSpPr>
        <p:spPr>
          <a:xfrm>
            <a:off x="8964090" y="7009236"/>
            <a:ext cx="359819" cy="432717"/>
          </a:xfrm>
          <a:prstGeom prst="rect">
            <a:avLst/>
          </a:prstGeom>
        </p:spPr>
        <p:txBody>
          <a:bodyPr lIns="0" tIns="0" rIns="0" bIns="0" rtlCol="0" anchor="t">
            <a:spAutoFit/>
          </a:bodyPr>
          <a:lstStyle/>
          <a:p>
            <a:pPr algn="l">
              <a:lnSpc>
                <a:spcPts val="3456"/>
              </a:lnSpc>
              <a:spcBef>
                <a:spcPct val="0"/>
              </a:spcBef>
            </a:pPr>
            <a:r>
              <a:rPr lang="en-US" sz="2469" b="1">
                <a:solidFill>
                  <a:srgbClr val="FF914D"/>
                </a:solidFill>
                <a:latin typeface="Roboto Bold"/>
                <a:ea typeface="Roboto Bold"/>
                <a:cs typeface="Roboto Bold"/>
                <a:sym typeface="Roboto Bold"/>
              </a:rPr>
              <a:t>04</a:t>
            </a:r>
          </a:p>
        </p:txBody>
      </p:sp>
      <p:grpSp>
        <p:nvGrpSpPr>
          <p:cNvPr id="28" name="Group 28"/>
          <p:cNvGrpSpPr/>
          <p:nvPr/>
        </p:nvGrpSpPr>
        <p:grpSpPr>
          <a:xfrm>
            <a:off x="14423021" y="496646"/>
            <a:ext cx="915767" cy="465889"/>
            <a:chOff x="0" y="0"/>
            <a:chExt cx="1221023" cy="621186"/>
          </a:xfrm>
        </p:grpSpPr>
        <p:sp>
          <p:nvSpPr>
            <p:cNvPr id="29" name="Freeform 29"/>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30" name="TextBox 30"/>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33500"/>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4563287" y="4991100"/>
            <a:ext cx="10291849" cy="4039551"/>
          </a:xfrm>
          <a:custGeom>
            <a:avLst/>
            <a:gdLst/>
            <a:ahLst/>
            <a:cxnLst/>
            <a:rect l="l" t="t" r="r" b="b"/>
            <a:pathLst>
              <a:path w="10291849" h="4039551">
                <a:moveTo>
                  <a:pt x="0" y="0"/>
                </a:moveTo>
                <a:lnTo>
                  <a:pt x="10291849" y="0"/>
                </a:lnTo>
                <a:lnTo>
                  <a:pt x="10291849" y="4039551"/>
                </a:lnTo>
                <a:lnTo>
                  <a:pt x="0" y="4039551"/>
                </a:lnTo>
                <a:lnTo>
                  <a:pt x="0" y="0"/>
                </a:lnTo>
                <a:close/>
              </a:path>
            </a:pathLst>
          </a:custGeom>
          <a:blipFill>
            <a:blip r:embed="rId4"/>
            <a:stretch>
              <a:fillRect/>
            </a:stretch>
          </a:blipFill>
        </p:spPr>
      </p:sp>
      <p:sp>
        <p:nvSpPr>
          <p:cNvPr id="9" name="TextBox 9"/>
          <p:cNvSpPr txBox="1"/>
          <p:nvPr/>
        </p:nvSpPr>
        <p:spPr>
          <a:xfrm>
            <a:off x="2452501" y="1333500"/>
            <a:ext cx="10556996"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0" name="TextBox 10"/>
          <p:cNvSpPr txBox="1"/>
          <p:nvPr/>
        </p:nvSpPr>
        <p:spPr>
          <a:xfrm>
            <a:off x="2452500" y="1972373"/>
            <a:ext cx="5777099"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1.3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usecase</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người</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dùng</a:t>
            </a:r>
            <a:endParaRPr lang="en-US" sz="3000" b="1" dirty="0">
              <a:solidFill>
                <a:srgbClr val="272B64"/>
              </a:solidFill>
              <a:latin typeface="Roboto Bold"/>
              <a:ea typeface="Roboto Bold"/>
              <a:cs typeface="Roboto Bold"/>
              <a:sym typeface="Roboto Bold"/>
            </a:endParaRPr>
          </a:p>
        </p:txBody>
      </p:sp>
      <p:sp>
        <p:nvSpPr>
          <p:cNvPr id="11" name="TextBox 11"/>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20</a:t>
            </a:r>
          </a:p>
        </p:txBody>
      </p:sp>
      <p:sp>
        <p:nvSpPr>
          <p:cNvPr id="12" name="TextBox 12"/>
          <p:cNvSpPr txBox="1"/>
          <p:nvPr/>
        </p:nvSpPr>
        <p:spPr>
          <a:xfrm>
            <a:off x="4052292" y="505661"/>
            <a:ext cx="116449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13" name="TextBox 13"/>
          <p:cNvSpPr txBox="1"/>
          <p:nvPr/>
        </p:nvSpPr>
        <p:spPr>
          <a:xfrm>
            <a:off x="2452501" y="2692400"/>
            <a:ext cx="14099107" cy="18224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Đây là sơ đồ usecase</a:t>
            </a:r>
            <a:r>
              <a:rPr lang="en-US" sz="2499" b="1" u="none" strike="noStrike">
                <a:solidFill>
                  <a:srgbClr val="272B64"/>
                </a:solidFill>
                <a:latin typeface="Roboto Bold"/>
                <a:ea typeface="Roboto Bold"/>
                <a:cs typeface="Roboto Bold"/>
                <a:sym typeface="Roboto Bold"/>
              </a:rPr>
              <a:t> mô tả vai trò của người dùng trong hệ thống. Người dùng có thể xem sự kiện và có thể tham gia sự kiện. Người dùng cũng có thể xem tin tức, xem lịch đặt sân để chọn sân, chọn thời gian đặt và có thể hủy đặt sân. Người dùng có thể thanh toán trực tiếp hoặc trực tuyến.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0191149" y="1785048"/>
            <a:ext cx="5308588" cy="7173767"/>
          </a:xfrm>
          <a:custGeom>
            <a:avLst/>
            <a:gdLst/>
            <a:ahLst/>
            <a:cxnLst/>
            <a:rect l="l" t="t" r="r" b="b"/>
            <a:pathLst>
              <a:path w="5308588" h="7173767">
                <a:moveTo>
                  <a:pt x="0" y="0"/>
                </a:moveTo>
                <a:lnTo>
                  <a:pt x="5308588" y="0"/>
                </a:lnTo>
                <a:lnTo>
                  <a:pt x="5308588" y="7173768"/>
                </a:lnTo>
                <a:lnTo>
                  <a:pt x="0" y="7173768"/>
                </a:lnTo>
                <a:lnTo>
                  <a:pt x="0" y="0"/>
                </a:lnTo>
                <a:close/>
              </a:path>
            </a:pathLst>
          </a:custGeom>
          <a:blipFill>
            <a:blip r:embed="rId4"/>
            <a:stretch>
              <a:fillRect/>
            </a:stretch>
          </a:blipFill>
        </p:spPr>
      </p:sp>
      <p:sp>
        <p:nvSpPr>
          <p:cNvPr id="9" name="TextBox 9"/>
          <p:cNvSpPr txBox="1"/>
          <p:nvPr/>
        </p:nvSpPr>
        <p:spPr>
          <a:xfrm>
            <a:off x="2452501" y="1299273"/>
            <a:ext cx="7453499"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0" name="TextBox 10"/>
          <p:cNvSpPr txBox="1"/>
          <p:nvPr/>
        </p:nvSpPr>
        <p:spPr>
          <a:xfrm>
            <a:off x="2452500" y="1972373"/>
            <a:ext cx="4024499"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2.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lớp</a:t>
            </a:r>
            <a:endParaRPr lang="en-US" sz="3000" b="1" dirty="0">
              <a:solidFill>
                <a:srgbClr val="272B64"/>
              </a:solidFill>
              <a:latin typeface="Roboto Bold"/>
              <a:ea typeface="Roboto Bold"/>
              <a:cs typeface="Roboto Bold"/>
              <a:sym typeface="Roboto Bold"/>
            </a:endParaRPr>
          </a:p>
        </p:txBody>
      </p:sp>
      <p:sp>
        <p:nvSpPr>
          <p:cNvPr id="11" name="TextBox 11"/>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21</a:t>
            </a:r>
          </a:p>
        </p:txBody>
      </p:sp>
      <p:sp>
        <p:nvSpPr>
          <p:cNvPr id="12" name="TextBox 12"/>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13" name="TextBox 13"/>
          <p:cNvSpPr txBox="1"/>
          <p:nvPr/>
        </p:nvSpPr>
        <p:spPr>
          <a:xfrm>
            <a:off x="2452501" y="2641600"/>
            <a:ext cx="6635198" cy="68516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 Sơ đồ lớp</a:t>
            </a:r>
            <a:r>
              <a:rPr lang="en-US" sz="2499" b="1" u="none" strike="noStrike">
                <a:solidFill>
                  <a:srgbClr val="272B64"/>
                </a:solidFill>
                <a:latin typeface="Roboto Bold"/>
                <a:ea typeface="Roboto Bold"/>
                <a:cs typeface="Roboto Bold"/>
                <a:sym typeface="Roboto Bold"/>
              </a:rPr>
              <a:t> mô tả cấu trúc và quan hệ giữa các bảng dữ liệu trong hệ thống.</a:t>
            </a:r>
          </a:p>
          <a:p>
            <a:pPr algn="just">
              <a:lnSpc>
                <a:spcPts val="4999"/>
              </a:lnSpc>
            </a:pPr>
            <a:r>
              <a:rPr lang="en-US" sz="2499" b="1" u="none" strike="noStrike">
                <a:solidFill>
                  <a:srgbClr val="272B64"/>
                </a:solidFill>
                <a:latin typeface="Roboto Bold"/>
                <a:ea typeface="Roboto Bold"/>
                <a:cs typeface="Roboto Bold"/>
                <a:sym typeface="Roboto Bold"/>
              </a:rPr>
              <a:t> - Các bảng dữ liệu chính: Người dùng, Đặt sân, Tin tức, Sự kiện, Sân thể thao.</a:t>
            </a:r>
          </a:p>
          <a:p>
            <a:pPr algn="just">
              <a:lnSpc>
                <a:spcPts val="4999"/>
              </a:lnSpc>
            </a:pPr>
            <a:r>
              <a:rPr lang="en-US" sz="2499" b="1" u="none" strike="noStrike">
                <a:solidFill>
                  <a:srgbClr val="272B64"/>
                </a:solidFill>
                <a:latin typeface="Roboto Bold"/>
                <a:ea typeface="Roboto Bold"/>
                <a:cs typeface="Roboto Bold"/>
                <a:sym typeface="Roboto Bold"/>
              </a:rPr>
              <a:t> - Chức năng người dùng: đặt sân, xem tin tức, tham gia sự kiện.</a:t>
            </a:r>
          </a:p>
          <a:p>
            <a:pPr algn="just">
              <a:lnSpc>
                <a:spcPts val="4999"/>
              </a:lnSpc>
            </a:pPr>
            <a:r>
              <a:rPr lang="en-US" sz="2499" b="1" u="none" strike="noStrike">
                <a:solidFill>
                  <a:srgbClr val="272B64"/>
                </a:solidFill>
                <a:latin typeface="Roboto Bold"/>
                <a:ea typeface="Roboto Bold"/>
                <a:cs typeface="Roboto Bold"/>
                <a:sym typeface="Roboto Bold"/>
              </a:rPr>
              <a:t> -Chức năng quản trị viên: quản lý người dùng, sân, thiết bị, sự kiện, tin tức.</a:t>
            </a:r>
          </a:p>
          <a:p>
            <a:pPr algn="just">
              <a:lnSpc>
                <a:spcPts val="4999"/>
              </a:lnSpc>
            </a:pPr>
            <a:r>
              <a:rPr lang="en-US" sz="2499" b="1" u="none" strike="noStrike">
                <a:solidFill>
                  <a:srgbClr val="272B64"/>
                </a:solidFill>
                <a:latin typeface="Roboto Bold"/>
                <a:ea typeface="Roboto Bold"/>
                <a:cs typeface="Roboto Bold"/>
                <a:sym typeface="Roboto Bold"/>
              </a:rPr>
              <a:t> -Dữ liệu được tổ chức chặt chẽ, hỗ trợ quản lý nhà thi đấu hiệu quả.</a:t>
            </a:r>
          </a:p>
          <a:p>
            <a:pPr algn="just">
              <a:lnSpc>
                <a:spcPts val="4999"/>
              </a:lnSpc>
            </a:pPr>
            <a:endParaRPr lang="en-US" sz="2499" b="1" u="none" strike="noStrike">
              <a:solidFill>
                <a:srgbClr val="272B64"/>
              </a:solidFill>
              <a:latin typeface="Roboto Bold"/>
              <a:ea typeface="Roboto Bold"/>
              <a:cs typeface="Roboto Bold"/>
              <a:sym typeface="Roboto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TextBox 8"/>
          <p:cNvSpPr txBox="1"/>
          <p:nvPr/>
        </p:nvSpPr>
        <p:spPr>
          <a:xfrm>
            <a:off x="2452501" y="2879725"/>
            <a:ext cx="8328231" cy="43370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  Bắt đầ</a:t>
            </a:r>
            <a:r>
              <a:rPr lang="en-US" sz="2499" b="1" u="none" strike="noStrike">
                <a:solidFill>
                  <a:srgbClr val="272B64"/>
                </a:solidFill>
                <a:latin typeface="Roboto Bold"/>
                <a:ea typeface="Roboto Bold"/>
                <a:cs typeface="Roboto Bold"/>
                <a:sym typeface="Roboto Bold"/>
              </a:rPr>
              <a:t>u: Người dùng chọn đăng ký tài khoản.</a:t>
            </a:r>
          </a:p>
          <a:p>
            <a:pPr algn="just">
              <a:lnSpc>
                <a:spcPts val="4999"/>
              </a:lnSpc>
            </a:pPr>
            <a:r>
              <a:rPr lang="en-US" sz="2499" b="1" u="none" strike="noStrike">
                <a:solidFill>
                  <a:srgbClr val="272B64"/>
                </a:solidFill>
                <a:latin typeface="Roboto Bold"/>
                <a:ea typeface="Roboto Bold"/>
                <a:cs typeface="Roboto Bold"/>
                <a:sym typeface="Roboto Bold"/>
              </a:rPr>
              <a:t> - Nhập thông tin đăng ký: Họ tên, email, mật khẩu…</a:t>
            </a:r>
          </a:p>
          <a:p>
            <a:pPr algn="just">
              <a:lnSpc>
                <a:spcPts val="4999"/>
              </a:lnSpc>
            </a:pPr>
            <a:r>
              <a:rPr lang="en-US" sz="2499" b="1" u="none" strike="noStrike">
                <a:solidFill>
                  <a:srgbClr val="272B64"/>
                </a:solidFill>
                <a:latin typeface="Roboto Bold"/>
                <a:ea typeface="Roboto Bold"/>
                <a:cs typeface="Roboto Bold"/>
                <a:sym typeface="Roboto Bold"/>
              </a:rPr>
              <a:t> -Kiểm tra thông tin: Nếu sai/thiếu → nhập lại.</a:t>
            </a:r>
          </a:p>
          <a:p>
            <a:pPr algn="just">
              <a:lnSpc>
                <a:spcPts val="4999"/>
              </a:lnSpc>
            </a:pPr>
            <a:r>
              <a:rPr lang="en-US" sz="2499" b="1" u="none" strike="noStrike">
                <a:solidFill>
                  <a:srgbClr val="272B64"/>
                </a:solidFill>
                <a:latin typeface="Roboto Bold"/>
                <a:ea typeface="Roboto Bold"/>
                <a:cs typeface="Roboto Bold"/>
                <a:sym typeface="Roboto Bold"/>
              </a:rPr>
              <a:t> - Kiểm tra tài khoản: Nếu đã tồn tại hoặc hủy → kết thúc.</a:t>
            </a:r>
          </a:p>
          <a:p>
            <a:pPr marL="0" lvl="0" indent="0" algn="just">
              <a:lnSpc>
                <a:spcPts val="4999"/>
              </a:lnSpc>
            </a:pPr>
            <a:r>
              <a:rPr lang="en-US" sz="2499" b="1" u="none" strike="noStrike">
                <a:solidFill>
                  <a:srgbClr val="272B64"/>
                </a:solidFill>
                <a:latin typeface="Roboto Bold"/>
                <a:ea typeface="Roboto Bold"/>
                <a:cs typeface="Roboto Bold"/>
                <a:sym typeface="Roboto Bold"/>
              </a:rPr>
              <a:t> - Đăng ký thành công: Nếu hợp lệ và chưa tồn tại → </a:t>
            </a:r>
          </a:p>
          <a:p>
            <a:pPr algn="just">
              <a:lnSpc>
                <a:spcPts val="4999"/>
              </a:lnSpc>
            </a:pPr>
            <a:r>
              <a:rPr lang="en-US" sz="2499" b="1" u="none" strike="noStrike">
                <a:solidFill>
                  <a:srgbClr val="272B64"/>
                </a:solidFill>
                <a:latin typeface="Roboto Bold"/>
                <a:ea typeface="Roboto Bold"/>
                <a:cs typeface="Roboto Bold"/>
                <a:sym typeface="Roboto Bold"/>
              </a:rPr>
              <a:t>thông báo thành công → kết thúc.</a:t>
            </a:r>
          </a:p>
          <a:p>
            <a:pPr algn="just">
              <a:lnSpc>
                <a:spcPts val="4999"/>
              </a:lnSpc>
            </a:pPr>
            <a:endParaRPr lang="en-US" sz="2499" b="1" u="none" strike="noStrike">
              <a:solidFill>
                <a:srgbClr val="272B64"/>
              </a:solidFill>
              <a:latin typeface="Roboto Bold"/>
              <a:ea typeface="Roboto Bold"/>
              <a:cs typeface="Roboto Bold"/>
              <a:sym typeface="Roboto Bold"/>
            </a:endParaRPr>
          </a:p>
        </p:txBody>
      </p:sp>
      <p:sp>
        <p:nvSpPr>
          <p:cNvPr id="9" name="Freeform 9"/>
          <p:cNvSpPr/>
          <p:nvPr/>
        </p:nvSpPr>
        <p:spPr>
          <a:xfrm>
            <a:off x="11627681" y="1824387"/>
            <a:ext cx="4014547" cy="6638227"/>
          </a:xfrm>
          <a:custGeom>
            <a:avLst/>
            <a:gdLst/>
            <a:ahLst/>
            <a:cxnLst/>
            <a:rect l="l" t="t" r="r" b="b"/>
            <a:pathLst>
              <a:path w="4014547" h="6638227">
                <a:moveTo>
                  <a:pt x="0" y="0"/>
                </a:moveTo>
                <a:lnTo>
                  <a:pt x="4014546" y="0"/>
                </a:lnTo>
                <a:lnTo>
                  <a:pt x="4014546" y="6638226"/>
                </a:lnTo>
                <a:lnTo>
                  <a:pt x="0" y="6638226"/>
                </a:lnTo>
                <a:lnTo>
                  <a:pt x="0" y="0"/>
                </a:lnTo>
                <a:close/>
              </a:path>
            </a:pathLst>
          </a:custGeom>
          <a:blipFill>
            <a:blip r:embed="rId4"/>
            <a:stretch>
              <a:fillRect/>
            </a:stretch>
          </a:blipFill>
        </p:spPr>
      </p:sp>
      <p:sp>
        <p:nvSpPr>
          <p:cNvPr id="10" name="TextBox 10"/>
          <p:cNvSpPr txBox="1"/>
          <p:nvPr/>
        </p:nvSpPr>
        <p:spPr>
          <a:xfrm>
            <a:off x="2452501" y="1299273"/>
            <a:ext cx="7453499"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1" name="TextBox 11"/>
          <p:cNvSpPr txBox="1"/>
          <p:nvPr/>
        </p:nvSpPr>
        <p:spPr>
          <a:xfrm>
            <a:off x="2452500" y="1972373"/>
            <a:ext cx="6158099"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3.1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hoạt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động</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đăng</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ký</a:t>
            </a:r>
            <a:endParaRPr lang="en-US" sz="3000" b="1" dirty="0">
              <a:solidFill>
                <a:srgbClr val="272B64"/>
              </a:solidFill>
              <a:latin typeface="Roboto Bold"/>
              <a:ea typeface="Roboto Bold"/>
              <a:cs typeface="Roboto Bold"/>
              <a:sym typeface="Roboto Bold"/>
            </a:endParaRPr>
          </a:p>
        </p:txBody>
      </p:sp>
      <p:sp>
        <p:nvSpPr>
          <p:cNvPr id="12" name="TextBox 12"/>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22</a:t>
            </a:r>
          </a:p>
        </p:txBody>
      </p:sp>
      <p:sp>
        <p:nvSpPr>
          <p:cNvPr id="13" name="TextBox 13"/>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1473225" y="1593191"/>
            <a:ext cx="5015236" cy="7119668"/>
          </a:xfrm>
          <a:custGeom>
            <a:avLst/>
            <a:gdLst/>
            <a:ahLst/>
            <a:cxnLst/>
            <a:rect l="l" t="t" r="r" b="b"/>
            <a:pathLst>
              <a:path w="5015236" h="7119668">
                <a:moveTo>
                  <a:pt x="0" y="0"/>
                </a:moveTo>
                <a:lnTo>
                  <a:pt x="5015236" y="0"/>
                </a:lnTo>
                <a:lnTo>
                  <a:pt x="5015236" y="7119668"/>
                </a:lnTo>
                <a:lnTo>
                  <a:pt x="0" y="7119668"/>
                </a:lnTo>
                <a:lnTo>
                  <a:pt x="0" y="0"/>
                </a:lnTo>
                <a:close/>
              </a:path>
            </a:pathLst>
          </a:custGeom>
          <a:blipFill>
            <a:blip r:embed="rId4"/>
            <a:stretch>
              <a:fillRect/>
            </a:stretch>
          </a:blipFill>
        </p:spPr>
      </p:sp>
      <p:sp>
        <p:nvSpPr>
          <p:cNvPr id="9" name="TextBox 9"/>
          <p:cNvSpPr txBox="1"/>
          <p:nvPr/>
        </p:nvSpPr>
        <p:spPr>
          <a:xfrm>
            <a:off x="2452501" y="2905823"/>
            <a:ext cx="8856166" cy="370840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-Bắt đầ</a:t>
            </a:r>
            <a:r>
              <a:rPr lang="en-US" sz="2499" b="1" u="none" strike="noStrike">
                <a:solidFill>
                  <a:srgbClr val="272B64"/>
                </a:solidFill>
                <a:latin typeface="Roboto Bold"/>
                <a:ea typeface="Roboto Bold"/>
                <a:cs typeface="Roboto Bold"/>
                <a:sym typeface="Roboto Bold"/>
              </a:rPr>
              <a:t>u: Người dùng chọn đăng nhập tài khoản.</a:t>
            </a:r>
          </a:p>
          <a:p>
            <a:pPr algn="just">
              <a:lnSpc>
                <a:spcPts val="4999"/>
              </a:lnSpc>
            </a:pPr>
            <a:r>
              <a:rPr lang="en-US" sz="2499" b="1" u="none" strike="noStrike">
                <a:solidFill>
                  <a:srgbClr val="272B64"/>
                </a:solidFill>
                <a:latin typeface="Roboto Bold"/>
                <a:ea typeface="Roboto Bold"/>
                <a:cs typeface="Roboto Bold"/>
                <a:sym typeface="Roboto Bold"/>
              </a:rPr>
              <a:t> -Nhập thông tin đăng nhập: Email, mật khẩu.</a:t>
            </a:r>
          </a:p>
          <a:p>
            <a:pPr algn="just">
              <a:lnSpc>
                <a:spcPts val="4999"/>
              </a:lnSpc>
            </a:pPr>
            <a:r>
              <a:rPr lang="en-US" sz="2499" b="1" u="none" strike="noStrike">
                <a:solidFill>
                  <a:srgbClr val="272B64"/>
                </a:solidFill>
                <a:latin typeface="Roboto Bold"/>
                <a:ea typeface="Roboto Bold"/>
                <a:cs typeface="Roboto Bold"/>
                <a:sym typeface="Roboto Bold"/>
              </a:rPr>
              <a:t> -Kiểm tra thông tin: Nếu sai → nhập lại hoặc hủy → kết thúc.</a:t>
            </a:r>
          </a:p>
          <a:p>
            <a:pPr algn="just">
              <a:lnSpc>
                <a:spcPts val="4999"/>
              </a:lnSpc>
            </a:pPr>
            <a:r>
              <a:rPr lang="en-US" sz="2499" b="1" u="none" strike="noStrike">
                <a:solidFill>
                  <a:srgbClr val="272B64"/>
                </a:solidFill>
                <a:latin typeface="Roboto Bold"/>
                <a:ea typeface="Roboto Bold"/>
                <a:cs typeface="Roboto Bold"/>
                <a:sym typeface="Roboto Bold"/>
              </a:rPr>
              <a:t> -Đúng thông tin: Hệ thống chấp nhận đăng nhập.</a:t>
            </a:r>
          </a:p>
          <a:p>
            <a:pPr algn="just">
              <a:lnSpc>
                <a:spcPts val="4999"/>
              </a:lnSpc>
            </a:pPr>
            <a:r>
              <a:rPr lang="en-US" sz="2499" b="1" u="none" strike="noStrike">
                <a:solidFill>
                  <a:srgbClr val="272B64"/>
                </a:solidFill>
                <a:latin typeface="Roboto Bold"/>
                <a:ea typeface="Roboto Bold"/>
                <a:cs typeface="Roboto Bold"/>
                <a:sym typeface="Roboto Bold"/>
              </a:rPr>
              <a:t> -Thông báo thành công → đăng nhập hoàn tất → kết thúc.</a:t>
            </a:r>
          </a:p>
          <a:p>
            <a:pPr algn="just">
              <a:lnSpc>
                <a:spcPts val="4999"/>
              </a:lnSpc>
            </a:pPr>
            <a:endParaRPr lang="en-US" sz="2499" b="1" u="none" strike="noStrike">
              <a:solidFill>
                <a:srgbClr val="272B64"/>
              </a:solidFill>
              <a:latin typeface="Roboto Bold"/>
              <a:ea typeface="Roboto Bold"/>
              <a:cs typeface="Roboto Bold"/>
              <a:sym typeface="Roboto Bold"/>
            </a:endParaRPr>
          </a:p>
        </p:txBody>
      </p:sp>
      <p:sp>
        <p:nvSpPr>
          <p:cNvPr id="10" name="TextBox 10"/>
          <p:cNvSpPr txBox="1"/>
          <p:nvPr/>
        </p:nvSpPr>
        <p:spPr>
          <a:xfrm>
            <a:off x="2452501" y="1299273"/>
            <a:ext cx="7377299"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1" name="TextBox 11"/>
          <p:cNvSpPr txBox="1"/>
          <p:nvPr/>
        </p:nvSpPr>
        <p:spPr>
          <a:xfrm>
            <a:off x="2452501" y="1972373"/>
            <a:ext cx="5700899"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3.2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hoạt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động</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đăng</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nhập</a:t>
            </a:r>
            <a:endParaRPr lang="en-US" sz="3000" b="1" dirty="0">
              <a:solidFill>
                <a:srgbClr val="272B64"/>
              </a:solidFill>
              <a:latin typeface="Roboto Bold"/>
              <a:ea typeface="Roboto Bold"/>
              <a:cs typeface="Roboto Bold"/>
              <a:sym typeface="Roboto Bold"/>
            </a:endParaRPr>
          </a:p>
        </p:txBody>
      </p:sp>
      <p:sp>
        <p:nvSpPr>
          <p:cNvPr id="12" name="TextBox 12"/>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23</a:t>
            </a:r>
          </a:p>
        </p:txBody>
      </p:sp>
      <p:sp>
        <p:nvSpPr>
          <p:cNvPr id="13" name="TextBox 13"/>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2538110" y="1595787"/>
            <a:ext cx="3395195" cy="7095427"/>
          </a:xfrm>
          <a:custGeom>
            <a:avLst/>
            <a:gdLst/>
            <a:ahLst/>
            <a:cxnLst/>
            <a:rect l="l" t="t" r="r" b="b"/>
            <a:pathLst>
              <a:path w="3395195" h="7095427">
                <a:moveTo>
                  <a:pt x="0" y="0"/>
                </a:moveTo>
                <a:lnTo>
                  <a:pt x="3395195" y="0"/>
                </a:lnTo>
                <a:lnTo>
                  <a:pt x="3395195" y="7095426"/>
                </a:lnTo>
                <a:lnTo>
                  <a:pt x="0" y="7095426"/>
                </a:lnTo>
                <a:lnTo>
                  <a:pt x="0" y="0"/>
                </a:lnTo>
                <a:close/>
              </a:path>
            </a:pathLst>
          </a:custGeom>
          <a:blipFill>
            <a:blip r:embed="rId4"/>
            <a:stretch>
              <a:fillRect/>
            </a:stretch>
          </a:blipFill>
        </p:spPr>
      </p:sp>
      <p:sp>
        <p:nvSpPr>
          <p:cNvPr id="9" name="TextBox 9"/>
          <p:cNvSpPr txBox="1"/>
          <p:nvPr/>
        </p:nvSpPr>
        <p:spPr>
          <a:xfrm>
            <a:off x="2452501" y="2766064"/>
            <a:ext cx="9202054" cy="496570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-Bắ</a:t>
            </a:r>
            <a:r>
              <a:rPr lang="en-US" sz="2499" b="1" u="none" strike="noStrike">
                <a:solidFill>
                  <a:srgbClr val="272B64"/>
                </a:solidFill>
                <a:latin typeface="Roboto Bold"/>
                <a:ea typeface="Roboto Bold"/>
                <a:cs typeface="Roboto Bold"/>
                <a:sym typeface="Roboto Bold"/>
              </a:rPr>
              <a:t>t đầu: Người dùng truy cập website và đăng nhập.</a:t>
            </a:r>
          </a:p>
          <a:p>
            <a:pPr algn="just">
              <a:lnSpc>
                <a:spcPts val="4999"/>
              </a:lnSpc>
            </a:pPr>
            <a:r>
              <a:rPr lang="en-US" sz="2499" b="1" u="none" strike="noStrike">
                <a:solidFill>
                  <a:srgbClr val="272B64"/>
                </a:solidFill>
                <a:latin typeface="Roboto Bold"/>
                <a:ea typeface="Roboto Bold"/>
                <a:cs typeface="Roboto Bold"/>
                <a:sym typeface="Roboto Bold"/>
              </a:rPr>
              <a:t> -Chọn chức năng Đặt sân và nhập thông tin mong muốn.</a:t>
            </a:r>
          </a:p>
          <a:p>
            <a:pPr algn="just">
              <a:lnSpc>
                <a:spcPts val="4999"/>
              </a:lnSpc>
            </a:pPr>
            <a:r>
              <a:rPr lang="en-US" sz="2499" b="1" u="none" strike="noStrike">
                <a:solidFill>
                  <a:srgbClr val="272B64"/>
                </a:solidFill>
                <a:latin typeface="Roboto Bold"/>
                <a:ea typeface="Roboto Bold"/>
                <a:cs typeface="Roboto Bold"/>
                <a:sym typeface="Roboto Bold"/>
              </a:rPr>
              <a:t> -Hệ thống hiển thị danh sách sân khả dụng, người dùng </a:t>
            </a:r>
          </a:p>
          <a:p>
            <a:pPr algn="just">
              <a:lnSpc>
                <a:spcPts val="4999"/>
              </a:lnSpc>
            </a:pPr>
            <a:r>
              <a:rPr lang="en-US" sz="2499" b="1" u="none" strike="noStrike">
                <a:solidFill>
                  <a:srgbClr val="272B64"/>
                </a:solidFill>
                <a:latin typeface="Roboto Bold"/>
                <a:ea typeface="Roboto Bold"/>
                <a:cs typeface="Roboto Bold"/>
                <a:sym typeface="Roboto Bold"/>
              </a:rPr>
              <a:t>chọn sân cụ thể.</a:t>
            </a:r>
          </a:p>
          <a:p>
            <a:pPr algn="just">
              <a:lnSpc>
                <a:spcPts val="4999"/>
              </a:lnSpc>
            </a:pPr>
            <a:r>
              <a:rPr lang="en-US" sz="2499" b="1" u="none" strike="noStrike">
                <a:solidFill>
                  <a:srgbClr val="272B64"/>
                </a:solidFill>
                <a:latin typeface="Roboto Bold"/>
                <a:ea typeface="Roboto Bold"/>
                <a:cs typeface="Roboto Bold"/>
                <a:sym typeface="Roboto Bold"/>
              </a:rPr>
              <a:t> -Hệ thống hiển thị chi tiết sân để xác nhận.</a:t>
            </a:r>
          </a:p>
          <a:p>
            <a:pPr algn="just">
              <a:lnSpc>
                <a:spcPts val="4999"/>
              </a:lnSpc>
            </a:pPr>
            <a:r>
              <a:rPr lang="en-US" sz="2499" b="1" u="none" strike="noStrike">
                <a:solidFill>
                  <a:srgbClr val="272B64"/>
                </a:solidFill>
                <a:latin typeface="Roboto Bold"/>
                <a:ea typeface="Roboto Bold"/>
                <a:cs typeface="Roboto Bold"/>
                <a:sym typeface="Roboto Bold"/>
              </a:rPr>
              <a:t> - Người dùng chọn hình thức thanh toán (trực tiếp hoặc online).</a:t>
            </a:r>
          </a:p>
          <a:p>
            <a:pPr algn="just">
              <a:lnSpc>
                <a:spcPts val="4999"/>
              </a:lnSpc>
            </a:pPr>
            <a:r>
              <a:rPr lang="en-US" sz="2499" b="1" u="none" strike="noStrike">
                <a:solidFill>
                  <a:srgbClr val="272B64"/>
                </a:solidFill>
                <a:latin typeface="Roboto Bold"/>
                <a:ea typeface="Roboto Bold"/>
                <a:cs typeface="Roboto Bold"/>
                <a:sym typeface="Roboto Bold"/>
              </a:rPr>
              <a:t> -Hệ thống gửi email xác nhận, quá trình đặt sân kết thúc.</a:t>
            </a:r>
          </a:p>
          <a:p>
            <a:pPr algn="just">
              <a:lnSpc>
                <a:spcPts val="4999"/>
              </a:lnSpc>
            </a:pPr>
            <a:endParaRPr lang="en-US" sz="2499" b="1" u="none" strike="noStrike">
              <a:solidFill>
                <a:srgbClr val="272B64"/>
              </a:solidFill>
              <a:latin typeface="Roboto Bold"/>
              <a:ea typeface="Roboto Bold"/>
              <a:cs typeface="Roboto Bold"/>
              <a:sym typeface="Roboto Bold"/>
            </a:endParaRPr>
          </a:p>
        </p:txBody>
      </p:sp>
      <p:sp>
        <p:nvSpPr>
          <p:cNvPr id="10" name="TextBox 10"/>
          <p:cNvSpPr txBox="1"/>
          <p:nvPr/>
        </p:nvSpPr>
        <p:spPr>
          <a:xfrm>
            <a:off x="2452501" y="1299273"/>
            <a:ext cx="7377299"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1" name="TextBox 11"/>
          <p:cNvSpPr txBox="1"/>
          <p:nvPr/>
        </p:nvSpPr>
        <p:spPr>
          <a:xfrm>
            <a:off x="2452500" y="1972373"/>
            <a:ext cx="5396099"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3.3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hoạt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động</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đặt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sân</a:t>
            </a:r>
            <a:endParaRPr lang="en-US" sz="3000" b="1" dirty="0">
              <a:solidFill>
                <a:srgbClr val="272B64"/>
              </a:solidFill>
              <a:latin typeface="Roboto Bold"/>
              <a:ea typeface="Roboto Bold"/>
              <a:cs typeface="Roboto Bold"/>
              <a:sym typeface="Roboto Bold"/>
            </a:endParaRPr>
          </a:p>
        </p:txBody>
      </p:sp>
      <p:sp>
        <p:nvSpPr>
          <p:cNvPr id="12" name="TextBox 12"/>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24</a:t>
            </a:r>
          </a:p>
        </p:txBody>
      </p:sp>
      <p:sp>
        <p:nvSpPr>
          <p:cNvPr id="13" name="TextBox 13"/>
          <p:cNvSpPr txBox="1"/>
          <p:nvPr/>
        </p:nvSpPr>
        <p:spPr>
          <a:xfrm>
            <a:off x="3886200" y="505661"/>
            <a:ext cx="103495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TextBox 8"/>
          <p:cNvSpPr txBox="1"/>
          <p:nvPr/>
        </p:nvSpPr>
        <p:spPr>
          <a:xfrm>
            <a:off x="2452501" y="2905823"/>
            <a:ext cx="8546687" cy="43370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 </a:t>
            </a:r>
            <a:r>
              <a:rPr lang="en-US" sz="2499" b="1" u="none" strike="noStrike">
                <a:solidFill>
                  <a:srgbClr val="272B64"/>
                </a:solidFill>
                <a:latin typeface="Roboto Bold"/>
                <a:ea typeface="Roboto Bold"/>
                <a:cs typeface="Roboto Bold"/>
                <a:sym typeface="Roboto Bold"/>
              </a:rPr>
              <a:t>Bắt đầu: Quản trị viên truy cập website và đăng nhập.</a:t>
            </a:r>
          </a:p>
          <a:p>
            <a:pPr algn="just">
              <a:lnSpc>
                <a:spcPts val="4999"/>
              </a:lnSpc>
            </a:pPr>
            <a:r>
              <a:rPr lang="en-US" sz="2499" b="1" u="none" strike="noStrike">
                <a:solidFill>
                  <a:srgbClr val="272B64"/>
                </a:solidFill>
                <a:latin typeface="Roboto Bold"/>
                <a:ea typeface="Roboto Bold"/>
                <a:cs typeface="Roboto Bold"/>
                <a:sym typeface="Roboto Bold"/>
              </a:rPr>
              <a:t> - Chọn chức năng Tạo sự kiện từ giao diện quản trị.</a:t>
            </a:r>
          </a:p>
          <a:p>
            <a:pPr algn="just">
              <a:lnSpc>
                <a:spcPts val="4999"/>
              </a:lnSpc>
            </a:pPr>
            <a:r>
              <a:rPr lang="en-US" sz="2499" b="1" u="none" strike="noStrike">
                <a:solidFill>
                  <a:srgbClr val="272B64"/>
                </a:solidFill>
                <a:latin typeface="Roboto Bold"/>
                <a:ea typeface="Roboto Bold"/>
                <a:cs typeface="Roboto Bold"/>
                <a:sym typeface="Roboto Bold"/>
              </a:rPr>
              <a:t> - Nhập thông tin sự kiện (tên, thời gian, địa điểm,…).</a:t>
            </a:r>
          </a:p>
          <a:p>
            <a:pPr algn="just">
              <a:lnSpc>
                <a:spcPts val="4999"/>
              </a:lnSpc>
            </a:pPr>
            <a:r>
              <a:rPr lang="en-US" sz="2499" b="1" u="none" strike="noStrike">
                <a:solidFill>
                  <a:srgbClr val="272B64"/>
                </a:solidFill>
                <a:latin typeface="Roboto Bold"/>
                <a:ea typeface="Roboto Bold"/>
                <a:cs typeface="Roboto Bold"/>
                <a:sym typeface="Roboto Bold"/>
              </a:rPr>
              <a:t>  - Hệ thống lưu và tạo sự kiện, hiển thị trên website.</a:t>
            </a:r>
          </a:p>
          <a:p>
            <a:pPr algn="just">
              <a:lnSpc>
                <a:spcPts val="4999"/>
              </a:lnSpc>
            </a:pPr>
            <a:r>
              <a:rPr lang="en-US" sz="2499" b="1" u="none" strike="noStrike">
                <a:solidFill>
                  <a:srgbClr val="272B64"/>
                </a:solidFill>
                <a:latin typeface="Roboto Bold"/>
                <a:ea typeface="Roboto Bold"/>
                <a:cs typeface="Roboto Bold"/>
                <a:sym typeface="Roboto Bold"/>
              </a:rPr>
              <a:t> - Thông báo đến người dùng đã đăng nhập về sự kiện mới.</a:t>
            </a:r>
          </a:p>
          <a:p>
            <a:pPr algn="just">
              <a:lnSpc>
                <a:spcPts val="4999"/>
              </a:lnSpc>
            </a:pPr>
            <a:r>
              <a:rPr lang="en-US" sz="2499" b="1" u="none" strike="noStrike">
                <a:solidFill>
                  <a:srgbClr val="272B64"/>
                </a:solidFill>
                <a:latin typeface="Roboto Bold"/>
                <a:ea typeface="Roboto Bold"/>
                <a:cs typeface="Roboto Bold"/>
                <a:sym typeface="Roboto Bold"/>
              </a:rPr>
              <a:t> - Kết thúc quá trình tạo sự kiện.</a:t>
            </a:r>
          </a:p>
          <a:p>
            <a:pPr algn="just">
              <a:lnSpc>
                <a:spcPts val="4999"/>
              </a:lnSpc>
            </a:pPr>
            <a:endParaRPr lang="en-US" sz="2499" b="1" u="none" strike="noStrike">
              <a:solidFill>
                <a:srgbClr val="272B64"/>
              </a:solidFill>
              <a:latin typeface="Roboto Bold"/>
              <a:ea typeface="Roboto Bold"/>
              <a:cs typeface="Roboto Bold"/>
              <a:sym typeface="Roboto Bold"/>
            </a:endParaRPr>
          </a:p>
        </p:txBody>
      </p:sp>
      <p:sp>
        <p:nvSpPr>
          <p:cNvPr id="9" name="Freeform 9"/>
          <p:cNvSpPr/>
          <p:nvPr/>
        </p:nvSpPr>
        <p:spPr>
          <a:xfrm>
            <a:off x="11475374" y="2051748"/>
            <a:ext cx="4636015" cy="6668730"/>
          </a:xfrm>
          <a:custGeom>
            <a:avLst/>
            <a:gdLst/>
            <a:ahLst/>
            <a:cxnLst/>
            <a:rect l="l" t="t" r="r" b="b"/>
            <a:pathLst>
              <a:path w="4636015" h="6668730">
                <a:moveTo>
                  <a:pt x="0" y="0"/>
                </a:moveTo>
                <a:lnTo>
                  <a:pt x="4636015" y="0"/>
                </a:lnTo>
                <a:lnTo>
                  <a:pt x="4636015" y="6668730"/>
                </a:lnTo>
                <a:lnTo>
                  <a:pt x="0" y="6668730"/>
                </a:lnTo>
                <a:lnTo>
                  <a:pt x="0" y="0"/>
                </a:lnTo>
                <a:close/>
              </a:path>
            </a:pathLst>
          </a:custGeom>
          <a:blipFill>
            <a:blip r:embed="rId4"/>
            <a:stretch>
              <a:fillRect/>
            </a:stretch>
          </a:blipFill>
        </p:spPr>
      </p:sp>
      <p:sp>
        <p:nvSpPr>
          <p:cNvPr id="10" name="TextBox 10"/>
          <p:cNvSpPr txBox="1"/>
          <p:nvPr/>
        </p:nvSpPr>
        <p:spPr>
          <a:xfrm>
            <a:off x="2452501" y="1299273"/>
            <a:ext cx="7453499"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1" name="TextBox 11"/>
          <p:cNvSpPr txBox="1"/>
          <p:nvPr/>
        </p:nvSpPr>
        <p:spPr>
          <a:xfrm>
            <a:off x="2452501" y="1972373"/>
            <a:ext cx="6691499"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3.4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hoạt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động</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tổ</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chức</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sự</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kiện</a:t>
            </a:r>
            <a:endParaRPr lang="en-US" sz="3000" b="1" dirty="0">
              <a:solidFill>
                <a:srgbClr val="272B64"/>
              </a:solidFill>
              <a:latin typeface="Roboto Bold"/>
              <a:ea typeface="Roboto Bold"/>
              <a:cs typeface="Roboto Bold"/>
              <a:sym typeface="Roboto Bold"/>
            </a:endParaRPr>
          </a:p>
        </p:txBody>
      </p:sp>
      <p:sp>
        <p:nvSpPr>
          <p:cNvPr id="12" name="TextBox 12"/>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25</a:t>
            </a:r>
          </a:p>
        </p:txBody>
      </p:sp>
      <p:sp>
        <p:nvSpPr>
          <p:cNvPr id="13" name="TextBox 13"/>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1408896" y="2051748"/>
            <a:ext cx="4503223" cy="6824114"/>
          </a:xfrm>
          <a:custGeom>
            <a:avLst/>
            <a:gdLst/>
            <a:ahLst/>
            <a:cxnLst/>
            <a:rect l="l" t="t" r="r" b="b"/>
            <a:pathLst>
              <a:path w="4503223" h="6824114">
                <a:moveTo>
                  <a:pt x="0" y="0"/>
                </a:moveTo>
                <a:lnTo>
                  <a:pt x="4503223" y="0"/>
                </a:lnTo>
                <a:lnTo>
                  <a:pt x="4503223" y="6824115"/>
                </a:lnTo>
                <a:lnTo>
                  <a:pt x="0" y="6824115"/>
                </a:lnTo>
                <a:lnTo>
                  <a:pt x="0" y="0"/>
                </a:lnTo>
                <a:close/>
              </a:path>
            </a:pathLst>
          </a:custGeom>
          <a:blipFill>
            <a:blip r:embed="rId4"/>
            <a:stretch>
              <a:fillRect/>
            </a:stretch>
          </a:blipFill>
        </p:spPr>
      </p:sp>
      <p:sp>
        <p:nvSpPr>
          <p:cNvPr id="9" name="TextBox 9"/>
          <p:cNvSpPr txBox="1"/>
          <p:nvPr/>
        </p:nvSpPr>
        <p:spPr>
          <a:xfrm>
            <a:off x="2452501" y="2766064"/>
            <a:ext cx="8546687" cy="43370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 Bắt đầu:</a:t>
            </a:r>
            <a:r>
              <a:rPr lang="en-US" sz="2499" b="1" u="none" strike="noStrike">
                <a:solidFill>
                  <a:srgbClr val="272B64"/>
                </a:solidFill>
                <a:latin typeface="Roboto Bold"/>
                <a:ea typeface="Roboto Bold"/>
                <a:cs typeface="Roboto Bold"/>
                <a:sym typeface="Roboto Bold"/>
              </a:rPr>
              <a:t> Người dùng truy cập website và đăng nhập.</a:t>
            </a:r>
          </a:p>
          <a:p>
            <a:pPr algn="just">
              <a:lnSpc>
                <a:spcPts val="4999"/>
              </a:lnSpc>
            </a:pPr>
            <a:r>
              <a:rPr lang="en-US" sz="2499" b="1" u="none" strike="noStrike">
                <a:solidFill>
                  <a:srgbClr val="272B64"/>
                </a:solidFill>
                <a:latin typeface="Roboto Bold"/>
                <a:ea typeface="Roboto Bold"/>
                <a:cs typeface="Roboto Bold"/>
                <a:sym typeface="Roboto Bold"/>
              </a:rPr>
              <a:t> - Chọn chức năng Xem sự kiện từ giao diện hệ thống.</a:t>
            </a:r>
          </a:p>
          <a:p>
            <a:pPr algn="just">
              <a:lnSpc>
                <a:spcPts val="4999"/>
              </a:lnSpc>
            </a:pPr>
            <a:r>
              <a:rPr lang="en-US" sz="2499" b="1" u="none" strike="noStrike">
                <a:solidFill>
                  <a:srgbClr val="272B64"/>
                </a:solidFill>
                <a:latin typeface="Roboto Bold"/>
                <a:ea typeface="Roboto Bold"/>
                <a:cs typeface="Roboto Bold"/>
                <a:sym typeface="Roboto Bold"/>
              </a:rPr>
              <a:t> - Chọn sự kiện cụ thể mà mình muốn tham gia.</a:t>
            </a:r>
          </a:p>
          <a:p>
            <a:pPr algn="just">
              <a:lnSpc>
                <a:spcPts val="4999"/>
              </a:lnSpc>
            </a:pPr>
            <a:r>
              <a:rPr lang="en-US" sz="2499" b="1" u="none" strike="noStrike">
                <a:solidFill>
                  <a:srgbClr val="272B64"/>
                </a:solidFill>
                <a:latin typeface="Roboto Bold"/>
                <a:ea typeface="Roboto Bold"/>
                <a:cs typeface="Roboto Bold"/>
                <a:sym typeface="Roboto Bold"/>
              </a:rPr>
              <a:t> - Hệ thống hiển thị thông tin chi tiết về sự kiện.</a:t>
            </a:r>
          </a:p>
          <a:p>
            <a:pPr algn="just">
              <a:lnSpc>
                <a:spcPts val="4999"/>
              </a:lnSpc>
            </a:pPr>
            <a:r>
              <a:rPr lang="en-US" sz="2499" b="1" u="none" strike="noStrike">
                <a:solidFill>
                  <a:srgbClr val="272B64"/>
                </a:solidFill>
                <a:latin typeface="Roboto Bold"/>
                <a:ea typeface="Roboto Bold"/>
                <a:cs typeface="Roboto Bold"/>
                <a:sym typeface="Roboto Bold"/>
              </a:rPr>
              <a:t> - Người dùng đăng ký tham gia, hệ thống ghi nhận.</a:t>
            </a:r>
          </a:p>
          <a:p>
            <a:pPr algn="just">
              <a:lnSpc>
                <a:spcPts val="4999"/>
              </a:lnSpc>
            </a:pPr>
            <a:r>
              <a:rPr lang="en-US" sz="2499" b="1" u="none" strike="noStrike">
                <a:solidFill>
                  <a:srgbClr val="272B64"/>
                </a:solidFill>
                <a:latin typeface="Roboto Bold"/>
                <a:ea typeface="Roboto Bold"/>
                <a:cs typeface="Roboto Bold"/>
                <a:sym typeface="Roboto Bold"/>
              </a:rPr>
              <a:t> - Kết thúc quá trình đăng ký tham gia sự kiện.</a:t>
            </a:r>
          </a:p>
          <a:p>
            <a:pPr algn="just">
              <a:lnSpc>
                <a:spcPts val="4999"/>
              </a:lnSpc>
            </a:pPr>
            <a:endParaRPr lang="en-US" sz="2499" b="1" u="none" strike="noStrike">
              <a:solidFill>
                <a:srgbClr val="272B64"/>
              </a:solidFill>
              <a:latin typeface="Roboto Bold"/>
              <a:ea typeface="Roboto Bold"/>
              <a:cs typeface="Roboto Bold"/>
              <a:sym typeface="Roboto Bold"/>
            </a:endParaRPr>
          </a:p>
        </p:txBody>
      </p:sp>
      <p:sp>
        <p:nvSpPr>
          <p:cNvPr id="10" name="TextBox 10"/>
          <p:cNvSpPr txBox="1"/>
          <p:nvPr/>
        </p:nvSpPr>
        <p:spPr>
          <a:xfrm>
            <a:off x="2452501" y="1299273"/>
            <a:ext cx="7377299"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1" name="TextBox 11"/>
          <p:cNvSpPr txBox="1"/>
          <p:nvPr/>
        </p:nvSpPr>
        <p:spPr>
          <a:xfrm>
            <a:off x="2452501" y="1972373"/>
            <a:ext cx="6843899"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3.5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hoạt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động</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tham</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gia</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sự</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kiện</a:t>
            </a:r>
            <a:endParaRPr lang="en-US" sz="3000" b="1" dirty="0">
              <a:solidFill>
                <a:srgbClr val="272B64"/>
              </a:solidFill>
              <a:latin typeface="Roboto Bold"/>
              <a:ea typeface="Roboto Bold"/>
              <a:cs typeface="Roboto Bold"/>
              <a:sym typeface="Roboto Bold"/>
            </a:endParaRPr>
          </a:p>
        </p:txBody>
      </p:sp>
      <p:sp>
        <p:nvSpPr>
          <p:cNvPr id="12" name="TextBox 12"/>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26</a:t>
            </a:r>
          </a:p>
        </p:txBody>
      </p:sp>
      <p:sp>
        <p:nvSpPr>
          <p:cNvPr id="13" name="TextBox 13"/>
          <p:cNvSpPr txBox="1"/>
          <p:nvPr/>
        </p:nvSpPr>
        <p:spPr>
          <a:xfrm>
            <a:off x="3886200" y="505661"/>
            <a:ext cx="103495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1709169" y="2051748"/>
            <a:ext cx="4193554" cy="6521404"/>
          </a:xfrm>
          <a:custGeom>
            <a:avLst/>
            <a:gdLst/>
            <a:ahLst/>
            <a:cxnLst/>
            <a:rect l="l" t="t" r="r" b="b"/>
            <a:pathLst>
              <a:path w="4193554" h="6521404">
                <a:moveTo>
                  <a:pt x="0" y="0"/>
                </a:moveTo>
                <a:lnTo>
                  <a:pt x="4193554" y="0"/>
                </a:lnTo>
                <a:lnTo>
                  <a:pt x="4193554" y="6521404"/>
                </a:lnTo>
                <a:lnTo>
                  <a:pt x="0" y="6521404"/>
                </a:lnTo>
                <a:lnTo>
                  <a:pt x="0" y="0"/>
                </a:lnTo>
                <a:close/>
              </a:path>
            </a:pathLst>
          </a:custGeom>
          <a:blipFill>
            <a:blip r:embed="rId4"/>
            <a:stretch>
              <a:fillRect/>
            </a:stretch>
          </a:blipFill>
        </p:spPr>
      </p:sp>
      <p:sp>
        <p:nvSpPr>
          <p:cNvPr id="9" name="TextBox 9"/>
          <p:cNvSpPr txBox="1"/>
          <p:nvPr/>
        </p:nvSpPr>
        <p:spPr>
          <a:xfrm>
            <a:off x="2452501" y="2766064"/>
            <a:ext cx="8546687" cy="43370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 </a:t>
            </a:r>
            <a:r>
              <a:rPr lang="en-US" sz="2499" b="1" u="none" strike="noStrike">
                <a:solidFill>
                  <a:srgbClr val="272B64"/>
                </a:solidFill>
                <a:latin typeface="Roboto Bold"/>
                <a:ea typeface="Roboto Bold"/>
                <a:cs typeface="Roboto Bold"/>
                <a:sym typeface="Roboto Bold"/>
              </a:rPr>
              <a:t>Bắt đầu: Quản trị viên truy cập website và đăng nhập.</a:t>
            </a:r>
          </a:p>
          <a:p>
            <a:pPr algn="just">
              <a:lnSpc>
                <a:spcPts val="4999"/>
              </a:lnSpc>
            </a:pPr>
            <a:r>
              <a:rPr lang="en-US" sz="2499" b="1" u="none" strike="noStrike">
                <a:solidFill>
                  <a:srgbClr val="272B64"/>
                </a:solidFill>
                <a:latin typeface="Roboto Bold"/>
                <a:ea typeface="Roboto Bold"/>
                <a:cs typeface="Roboto Bold"/>
                <a:sym typeface="Roboto Bold"/>
              </a:rPr>
              <a:t> - Chọn chức năng Tạo tin tức từ giao diện quản trị.</a:t>
            </a:r>
          </a:p>
          <a:p>
            <a:pPr algn="just">
              <a:lnSpc>
                <a:spcPts val="4999"/>
              </a:lnSpc>
            </a:pPr>
            <a:r>
              <a:rPr lang="en-US" sz="2499" b="1" u="none" strike="noStrike">
                <a:solidFill>
                  <a:srgbClr val="272B64"/>
                </a:solidFill>
                <a:latin typeface="Roboto Bold"/>
                <a:ea typeface="Roboto Bold"/>
                <a:cs typeface="Roboto Bold"/>
                <a:sym typeface="Roboto Bold"/>
              </a:rPr>
              <a:t> - Nhập thông tin tin tức (tiêu đề, hình ảnh, nội dung…).</a:t>
            </a:r>
          </a:p>
          <a:p>
            <a:pPr algn="just">
              <a:lnSpc>
                <a:spcPts val="4999"/>
              </a:lnSpc>
            </a:pPr>
            <a:r>
              <a:rPr lang="en-US" sz="2499" b="1" u="none" strike="noStrike">
                <a:solidFill>
                  <a:srgbClr val="272B64"/>
                </a:solidFill>
                <a:latin typeface="Roboto Bold"/>
                <a:ea typeface="Roboto Bold"/>
                <a:cs typeface="Roboto Bold"/>
                <a:sym typeface="Roboto Bold"/>
              </a:rPr>
              <a:t> - Hệ thống lưu và tạo tin tức, hiển thị trên website.</a:t>
            </a:r>
          </a:p>
          <a:p>
            <a:pPr algn="just">
              <a:lnSpc>
                <a:spcPts val="4999"/>
              </a:lnSpc>
            </a:pPr>
            <a:r>
              <a:rPr lang="en-US" sz="2499" b="1" u="none" strike="noStrike">
                <a:solidFill>
                  <a:srgbClr val="272B64"/>
                </a:solidFill>
                <a:latin typeface="Roboto Bold"/>
                <a:ea typeface="Roboto Bold"/>
                <a:cs typeface="Roboto Bold"/>
                <a:sym typeface="Roboto Bold"/>
              </a:rPr>
              <a:t> - Thông báo đến người dùng đã đăng nhập về tin tức mới.</a:t>
            </a:r>
          </a:p>
          <a:p>
            <a:pPr algn="just">
              <a:lnSpc>
                <a:spcPts val="4999"/>
              </a:lnSpc>
            </a:pPr>
            <a:r>
              <a:rPr lang="en-US" sz="2499" b="1" u="none" strike="noStrike">
                <a:solidFill>
                  <a:srgbClr val="272B64"/>
                </a:solidFill>
                <a:latin typeface="Roboto Bold"/>
                <a:ea typeface="Roboto Bold"/>
                <a:cs typeface="Roboto Bold"/>
                <a:sym typeface="Roboto Bold"/>
              </a:rPr>
              <a:t> - Kết thúc quá trình tạo tin tức.</a:t>
            </a:r>
          </a:p>
          <a:p>
            <a:pPr algn="just">
              <a:lnSpc>
                <a:spcPts val="4999"/>
              </a:lnSpc>
            </a:pPr>
            <a:endParaRPr lang="en-US" sz="2499" b="1" u="none" strike="noStrike">
              <a:solidFill>
                <a:srgbClr val="272B64"/>
              </a:solidFill>
              <a:latin typeface="Roboto Bold"/>
              <a:ea typeface="Roboto Bold"/>
              <a:cs typeface="Roboto Bold"/>
              <a:sym typeface="Roboto Bold"/>
            </a:endParaRPr>
          </a:p>
        </p:txBody>
      </p:sp>
      <p:sp>
        <p:nvSpPr>
          <p:cNvPr id="10" name="TextBox 10"/>
          <p:cNvSpPr txBox="1"/>
          <p:nvPr/>
        </p:nvSpPr>
        <p:spPr>
          <a:xfrm>
            <a:off x="2452501" y="1299273"/>
            <a:ext cx="7490895"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1" name="TextBox 11"/>
          <p:cNvSpPr txBox="1"/>
          <p:nvPr/>
        </p:nvSpPr>
        <p:spPr>
          <a:xfrm>
            <a:off x="2452501" y="1972373"/>
            <a:ext cx="6158099"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3.6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hoạt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động</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đăng</a:t>
            </a:r>
            <a:r>
              <a:rPr lang="en-US" sz="3000" b="1" dirty="0">
                <a:solidFill>
                  <a:srgbClr val="272B64"/>
                </a:solidFill>
                <a:latin typeface="Roboto Bold"/>
                <a:ea typeface="Roboto Bold"/>
                <a:cs typeface="Roboto Bold"/>
                <a:sym typeface="Roboto Bold"/>
              </a:rPr>
              <a:t> tin </a:t>
            </a:r>
            <a:r>
              <a:rPr lang="en-US" sz="3000" b="1" dirty="0" err="1">
                <a:solidFill>
                  <a:srgbClr val="272B64"/>
                </a:solidFill>
                <a:latin typeface="Roboto Bold"/>
                <a:ea typeface="Roboto Bold"/>
                <a:cs typeface="Roboto Bold"/>
                <a:sym typeface="Roboto Bold"/>
              </a:rPr>
              <a:t>tức</a:t>
            </a:r>
            <a:endParaRPr lang="en-US" sz="3000" b="1" dirty="0">
              <a:solidFill>
                <a:srgbClr val="272B64"/>
              </a:solidFill>
              <a:latin typeface="Roboto Bold"/>
              <a:ea typeface="Roboto Bold"/>
              <a:cs typeface="Roboto Bold"/>
              <a:sym typeface="Roboto Bold"/>
            </a:endParaRPr>
          </a:p>
        </p:txBody>
      </p:sp>
      <p:sp>
        <p:nvSpPr>
          <p:cNvPr id="12" name="TextBox 12"/>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27</a:t>
            </a:r>
          </a:p>
        </p:txBody>
      </p:sp>
      <p:sp>
        <p:nvSpPr>
          <p:cNvPr id="13" name="TextBox 13"/>
          <p:cNvSpPr txBox="1"/>
          <p:nvPr/>
        </p:nvSpPr>
        <p:spPr>
          <a:xfrm>
            <a:off x="3886200" y="505661"/>
            <a:ext cx="103495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7738715" y="2230531"/>
            <a:ext cx="9472960" cy="6536343"/>
          </a:xfrm>
          <a:custGeom>
            <a:avLst/>
            <a:gdLst/>
            <a:ahLst/>
            <a:cxnLst/>
            <a:rect l="l" t="t" r="r" b="b"/>
            <a:pathLst>
              <a:path w="9472960" h="6536343">
                <a:moveTo>
                  <a:pt x="0" y="0"/>
                </a:moveTo>
                <a:lnTo>
                  <a:pt x="9472960" y="0"/>
                </a:lnTo>
                <a:lnTo>
                  <a:pt x="9472960" y="6536343"/>
                </a:lnTo>
                <a:lnTo>
                  <a:pt x="0" y="6536343"/>
                </a:lnTo>
                <a:lnTo>
                  <a:pt x="0" y="0"/>
                </a:lnTo>
                <a:close/>
              </a:path>
            </a:pathLst>
          </a:custGeom>
          <a:blipFill>
            <a:blip r:embed="rId4"/>
            <a:stretch>
              <a:fillRect/>
            </a:stretch>
          </a:blipFill>
        </p:spPr>
      </p:sp>
      <p:sp>
        <p:nvSpPr>
          <p:cNvPr id="9" name="TextBox 9"/>
          <p:cNvSpPr txBox="1"/>
          <p:nvPr/>
        </p:nvSpPr>
        <p:spPr>
          <a:xfrm>
            <a:off x="1640623" y="2764980"/>
            <a:ext cx="5470100" cy="43370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 Đăng</a:t>
            </a:r>
            <a:r>
              <a:rPr lang="en-US" sz="2499" b="1" u="none" strike="noStrike">
                <a:solidFill>
                  <a:srgbClr val="272B64"/>
                </a:solidFill>
                <a:latin typeface="Roboto Bold"/>
                <a:ea typeface="Roboto Bold"/>
                <a:cs typeface="Roboto Bold"/>
                <a:sym typeface="Roboto Bold"/>
              </a:rPr>
              <a:t> nhập hệ thống.</a:t>
            </a:r>
          </a:p>
          <a:p>
            <a:pPr algn="just">
              <a:lnSpc>
                <a:spcPts val="4999"/>
              </a:lnSpc>
            </a:pPr>
            <a:r>
              <a:rPr lang="en-US" sz="2499" b="1" u="none" strike="noStrike">
                <a:solidFill>
                  <a:srgbClr val="272B64"/>
                </a:solidFill>
                <a:latin typeface="Roboto Bold"/>
                <a:ea typeface="Roboto Bold"/>
                <a:cs typeface="Roboto Bold"/>
                <a:sym typeface="Roboto Bold"/>
              </a:rPr>
              <a:t> - Truy vấn CSDL, hiển thị sân.</a:t>
            </a:r>
          </a:p>
          <a:p>
            <a:pPr algn="just">
              <a:lnSpc>
                <a:spcPts val="4999"/>
              </a:lnSpc>
            </a:pPr>
            <a:r>
              <a:rPr lang="en-US" sz="2499" b="1" u="none" strike="noStrike">
                <a:solidFill>
                  <a:srgbClr val="272B64"/>
                </a:solidFill>
                <a:latin typeface="Roboto Bold"/>
                <a:ea typeface="Roboto Bold"/>
                <a:cs typeface="Roboto Bold"/>
                <a:sym typeface="Roboto Bold"/>
              </a:rPr>
              <a:t> - Chọn sân, ngày, giờ mong muốn.</a:t>
            </a:r>
          </a:p>
          <a:p>
            <a:pPr marL="0" lvl="0" indent="0" algn="just">
              <a:lnSpc>
                <a:spcPts val="4999"/>
              </a:lnSpc>
            </a:pPr>
            <a:r>
              <a:rPr lang="en-US" sz="2499" b="1" u="none" strike="noStrike">
                <a:solidFill>
                  <a:srgbClr val="272B64"/>
                </a:solidFill>
                <a:latin typeface="Roboto Bold"/>
                <a:ea typeface="Roboto Bold"/>
                <a:cs typeface="Roboto Bold"/>
                <a:sym typeface="Roboto Bold"/>
              </a:rPr>
              <a:t> - Nhập thông tin, chọn thanh toán.</a:t>
            </a:r>
          </a:p>
          <a:p>
            <a:pPr marL="0" lvl="0" indent="0" algn="just">
              <a:lnSpc>
                <a:spcPts val="4999"/>
              </a:lnSpc>
            </a:pPr>
            <a:r>
              <a:rPr lang="en-US" sz="2499" b="1" u="none" strike="noStrike">
                <a:solidFill>
                  <a:srgbClr val="272B64"/>
                </a:solidFill>
                <a:latin typeface="Roboto Bold"/>
                <a:ea typeface="Roboto Bold"/>
                <a:cs typeface="Roboto Bold"/>
                <a:sym typeface="Roboto Bold"/>
              </a:rPr>
              <a:t> - Lưu dữ liệu vào CSDL.</a:t>
            </a:r>
          </a:p>
          <a:p>
            <a:pPr algn="just">
              <a:lnSpc>
                <a:spcPts val="4999"/>
              </a:lnSpc>
            </a:pPr>
            <a:r>
              <a:rPr lang="en-US" sz="2499" b="1" u="none" strike="noStrike">
                <a:solidFill>
                  <a:srgbClr val="272B64"/>
                </a:solidFill>
                <a:latin typeface="Roboto Bold"/>
                <a:ea typeface="Roboto Bold"/>
                <a:cs typeface="Roboto Bold"/>
                <a:sym typeface="Roboto Bold"/>
              </a:rPr>
              <a:t> - Thông báo thành công.</a:t>
            </a:r>
          </a:p>
          <a:p>
            <a:pPr algn="just">
              <a:lnSpc>
                <a:spcPts val="4999"/>
              </a:lnSpc>
            </a:pPr>
            <a:endParaRPr lang="en-US" sz="2499" b="1" u="none" strike="noStrike">
              <a:solidFill>
                <a:srgbClr val="272B64"/>
              </a:solidFill>
              <a:latin typeface="Roboto Bold"/>
              <a:ea typeface="Roboto Bold"/>
              <a:cs typeface="Roboto Bold"/>
              <a:sym typeface="Roboto Bold"/>
            </a:endParaRPr>
          </a:p>
        </p:txBody>
      </p:sp>
      <p:sp>
        <p:nvSpPr>
          <p:cNvPr id="10" name="TextBox 10"/>
          <p:cNvSpPr txBox="1"/>
          <p:nvPr/>
        </p:nvSpPr>
        <p:spPr>
          <a:xfrm>
            <a:off x="1640623" y="1299273"/>
            <a:ext cx="7503377"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1" name="TextBox 11"/>
          <p:cNvSpPr txBox="1"/>
          <p:nvPr/>
        </p:nvSpPr>
        <p:spPr>
          <a:xfrm>
            <a:off x="1640622" y="1972373"/>
            <a:ext cx="4760177"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4.1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tuần</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tự</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đặt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sân</a:t>
            </a:r>
            <a:endParaRPr lang="en-US" sz="3000" b="1" dirty="0">
              <a:solidFill>
                <a:srgbClr val="272B64"/>
              </a:solidFill>
              <a:latin typeface="Roboto Bold"/>
              <a:ea typeface="Roboto Bold"/>
              <a:cs typeface="Roboto Bold"/>
              <a:sym typeface="Roboto Bold"/>
            </a:endParaRPr>
          </a:p>
        </p:txBody>
      </p:sp>
      <p:sp>
        <p:nvSpPr>
          <p:cNvPr id="12" name="TextBox 12"/>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28</a:t>
            </a:r>
          </a:p>
        </p:txBody>
      </p:sp>
      <p:sp>
        <p:nvSpPr>
          <p:cNvPr id="13" name="TextBox 13"/>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7244835" y="2779868"/>
            <a:ext cx="9842276" cy="5579462"/>
          </a:xfrm>
          <a:custGeom>
            <a:avLst/>
            <a:gdLst/>
            <a:ahLst/>
            <a:cxnLst/>
            <a:rect l="l" t="t" r="r" b="b"/>
            <a:pathLst>
              <a:path w="9842276" h="5579462">
                <a:moveTo>
                  <a:pt x="0" y="0"/>
                </a:moveTo>
                <a:lnTo>
                  <a:pt x="9842276" y="0"/>
                </a:lnTo>
                <a:lnTo>
                  <a:pt x="9842276" y="5579462"/>
                </a:lnTo>
                <a:lnTo>
                  <a:pt x="0" y="5579462"/>
                </a:lnTo>
                <a:lnTo>
                  <a:pt x="0" y="0"/>
                </a:lnTo>
                <a:close/>
              </a:path>
            </a:pathLst>
          </a:custGeom>
          <a:blipFill>
            <a:blip r:embed="rId4"/>
            <a:stretch>
              <a:fillRect/>
            </a:stretch>
          </a:blipFill>
        </p:spPr>
      </p:sp>
      <p:sp>
        <p:nvSpPr>
          <p:cNvPr id="9" name="TextBox 9"/>
          <p:cNvSpPr txBox="1"/>
          <p:nvPr/>
        </p:nvSpPr>
        <p:spPr>
          <a:xfrm>
            <a:off x="1640623" y="2879725"/>
            <a:ext cx="5470100" cy="43370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 Đăng nhập</a:t>
            </a:r>
            <a:r>
              <a:rPr lang="en-US" sz="2499" b="1" u="none" strike="noStrike">
                <a:solidFill>
                  <a:srgbClr val="272B64"/>
                </a:solidFill>
                <a:latin typeface="Roboto Bold"/>
                <a:ea typeface="Roboto Bold"/>
                <a:cs typeface="Roboto Bold"/>
                <a:sym typeface="Roboto Bold"/>
              </a:rPr>
              <a:t> hệ thống.</a:t>
            </a:r>
          </a:p>
          <a:p>
            <a:pPr algn="just">
              <a:lnSpc>
                <a:spcPts val="4999"/>
              </a:lnSpc>
            </a:pPr>
            <a:r>
              <a:rPr lang="en-US" sz="2499" b="1" u="none" strike="noStrike">
                <a:solidFill>
                  <a:srgbClr val="272B64"/>
                </a:solidFill>
                <a:latin typeface="Roboto Bold"/>
                <a:ea typeface="Roboto Bold"/>
                <a:cs typeface="Roboto Bold"/>
                <a:sym typeface="Roboto Bold"/>
              </a:rPr>
              <a:t> - Truy vấn CSDL, hiển thị sự kiện.</a:t>
            </a:r>
          </a:p>
          <a:p>
            <a:pPr algn="just">
              <a:lnSpc>
                <a:spcPts val="4999"/>
              </a:lnSpc>
            </a:pPr>
            <a:r>
              <a:rPr lang="en-US" sz="2499" b="1" u="none" strike="noStrike">
                <a:solidFill>
                  <a:srgbClr val="272B64"/>
                </a:solidFill>
                <a:latin typeface="Roboto Bold"/>
                <a:ea typeface="Roboto Bold"/>
                <a:cs typeface="Roboto Bold"/>
                <a:sym typeface="Roboto Bold"/>
              </a:rPr>
              <a:t> - Chọn tạo sự kiện.</a:t>
            </a:r>
          </a:p>
          <a:p>
            <a:pPr algn="just">
              <a:lnSpc>
                <a:spcPts val="4999"/>
              </a:lnSpc>
            </a:pPr>
            <a:r>
              <a:rPr lang="en-US" sz="2499" b="1" u="none" strike="noStrike">
                <a:solidFill>
                  <a:srgbClr val="272B64"/>
                </a:solidFill>
                <a:latin typeface="Roboto Bold"/>
                <a:ea typeface="Roboto Bold"/>
                <a:cs typeface="Roboto Bold"/>
                <a:sym typeface="Roboto Bold"/>
              </a:rPr>
              <a:t> - Nhập thông tin, hình ảnh.</a:t>
            </a:r>
          </a:p>
          <a:p>
            <a:pPr algn="just">
              <a:lnSpc>
                <a:spcPts val="4999"/>
              </a:lnSpc>
            </a:pPr>
            <a:r>
              <a:rPr lang="en-US" sz="2499" b="1" u="none" strike="noStrike">
                <a:solidFill>
                  <a:srgbClr val="272B64"/>
                </a:solidFill>
                <a:latin typeface="Roboto Bold"/>
                <a:ea typeface="Roboto Bold"/>
                <a:cs typeface="Roboto Bold"/>
                <a:sym typeface="Roboto Bold"/>
              </a:rPr>
              <a:t> - Kiểm tra và lưu vào CSDL.</a:t>
            </a:r>
          </a:p>
          <a:p>
            <a:pPr algn="just">
              <a:lnSpc>
                <a:spcPts val="4999"/>
              </a:lnSpc>
            </a:pPr>
            <a:r>
              <a:rPr lang="en-US" sz="2499" b="1" u="none" strike="noStrike">
                <a:solidFill>
                  <a:srgbClr val="272B64"/>
                </a:solidFill>
                <a:latin typeface="Roboto Bold"/>
                <a:ea typeface="Roboto Bold"/>
                <a:cs typeface="Roboto Bold"/>
                <a:sym typeface="Roboto Bold"/>
              </a:rPr>
              <a:t> - Thông báo thành công.</a:t>
            </a:r>
          </a:p>
          <a:p>
            <a:pPr algn="just">
              <a:lnSpc>
                <a:spcPts val="4999"/>
              </a:lnSpc>
            </a:pPr>
            <a:endParaRPr lang="en-US" sz="2499" b="1" u="none" strike="noStrike">
              <a:solidFill>
                <a:srgbClr val="272B64"/>
              </a:solidFill>
              <a:latin typeface="Roboto Bold"/>
              <a:ea typeface="Roboto Bold"/>
              <a:cs typeface="Roboto Bold"/>
              <a:sym typeface="Roboto Bold"/>
            </a:endParaRPr>
          </a:p>
        </p:txBody>
      </p:sp>
      <p:sp>
        <p:nvSpPr>
          <p:cNvPr id="10" name="TextBox 10"/>
          <p:cNvSpPr txBox="1"/>
          <p:nvPr/>
        </p:nvSpPr>
        <p:spPr>
          <a:xfrm>
            <a:off x="1640623" y="1299273"/>
            <a:ext cx="7503377"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1" name="TextBox 11"/>
          <p:cNvSpPr txBox="1"/>
          <p:nvPr/>
        </p:nvSpPr>
        <p:spPr>
          <a:xfrm>
            <a:off x="1640622" y="1972373"/>
            <a:ext cx="6055577"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4.2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tuần</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tự</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tổ</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chức</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sự</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kiện</a:t>
            </a:r>
            <a:endParaRPr lang="en-US" sz="3000" b="1" dirty="0">
              <a:solidFill>
                <a:srgbClr val="272B64"/>
              </a:solidFill>
              <a:latin typeface="Roboto Bold"/>
              <a:ea typeface="Roboto Bold"/>
              <a:cs typeface="Roboto Bold"/>
              <a:sym typeface="Roboto Bold"/>
            </a:endParaRPr>
          </a:p>
        </p:txBody>
      </p:sp>
      <p:sp>
        <p:nvSpPr>
          <p:cNvPr id="12" name="TextBox 12"/>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29</a:t>
            </a:r>
          </a:p>
        </p:txBody>
      </p:sp>
      <p:sp>
        <p:nvSpPr>
          <p:cNvPr id="13" name="TextBox 13"/>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Freeform 2"/>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3" name="TextBox 3"/>
          <p:cNvSpPr txBox="1"/>
          <p:nvPr/>
        </p:nvSpPr>
        <p:spPr>
          <a:xfrm>
            <a:off x="5509617" y="4302760"/>
            <a:ext cx="7268766" cy="1519556"/>
          </a:xfrm>
          <a:prstGeom prst="rect">
            <a:avLst/>
          </a:prstGeom>
        </p:spPr>
        <p:txBody>
          <a:bodyPr lIns="0" tIns="0" rIns="0" bIns="0" rtlCol="0" anchor="t">
            <a:spAutoFit/>
          </a:bodyPr>
          <a:lstStyle/>
          <a:p>
            <a:pPr algn="l">
              <a:lnSpc>
                <a:spcPts val="12319"/>
              </a:lnSpc>
              <a:spcBef>
                <a:spcPct val="0"/>
              </a:spcBef>
            </a:pPr>
            <a:r>
              <a:rPr lang="en-US" sz="8799" b="1">
                <a:solidFill>
                  <a:srgbClr val="FF914D"/>
                </a:solidFill>
                <a:latin typeface="Roboto Bold"/>
                <a:ea typeface="Roboto Bold"/>
                <a:cs typeface="Roboto Bold"/>
                <a:sym typeface="Roboto Bold"/>
              </a:rPr>
              <a:t>I.</a:t>
            </a:r>
            <a:r>
              <a:rPr lang="en-US" sz="8799" b="1">
                <a:solidFill>
                  <a:srgbClr val="272B64"/>
                </a:solidFill>
                <a:latin typeface="Roboto Bold"/>
                <a:ea typeface="Roboto Bold"/>
                <a:cs typeface="Roboto Bold"/>
                <a:sym typeface="Roboto Bold"/>
              </a:rPr>
              <a:t> TỔNG QUAN</a:t>
            </a:r>
          </a:p>
        </p:txBody>
      </p:sp>
      <p:sp>
        <p:nvSpPr>
          <p:cNvPr id="4" name="AutoShape 4"/>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5" name="AutoShape 5"/>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6" name="TextBox 6"/>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7" name="TextBox 7"/>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03</a:t>
            </a:r>
          </a:p>
        </p:txBody>
      </p:sp>
      <p:grpSp>
        <p:nvGrpSpPr>
          <p:cNvPr id="8" name="Group 8"/>
          <p:cNvGrpSpPr/>
          <p:nvPr/>
        </p:nvGrpSpPr>
        <p:grpSpPr>
          <a:xfrm>
            <a:off x="14423021" y="496646"/>
            <a:ext cx="915767" cy="465889"/>
            <a:chOff x="0" y="0"/>
            <a:chExt cx="1221023" cy="621186"/>
          </a:xfrm>
        </p:grpSpPr>
        <p:sp>
          <p:nvSpPr>
            <p:cNvPr id="9" name="Freeform 9"/>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10" name="TextBox 10"/>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7665671" y="2898734"/>
            <a:ext cx="9268588" cy="5517342"/>
          </a:xfrm>
          <a:custGeom>
            <a:avLst/>
            <a:gdLst/>
            <a:ahLst/>
            <a:cxnLst/>
            <a:rect l="l" t="t" r="r" b="b"/>
            <a:pathLst>
              <a:path w="9268588" h="5517342">
                <a:moveTo>
                  <a:pt x="0" y="0"/>
                </a:moveTo>
                <a:lnTo>
                  <a:pt x="9268588" y="0"/>
                </a:lnTo>
                <a:lnTo>
                  <a:pt x="9268588" y="5517343"/>
                </a:lnTo>
                <a:lnTo>
                  <a:pt x="0" y="5517343"/>
                </a:lnTo>
                <a:lnTo>
                  <a:pt x="0" y="0"/>
                </a:lnTo>
                <a:close/>
              </a:path>
            </a:pathLst>
          </a:custGeom>
          <a:blipFill>
            <a:blip r:embed="rId4"/>
            <a:stretch>
              <a:fillRect/>
            </a:stretch>
          </a:blipFill>
        </p:spPr>
      </p:sp>
      <p:sp>
        <p:nvSpPr>
          <p:cNvPr id="9" name="TextBox 9"/>
          <p:cNvSpPr txBox="1"/>
          <p:nvPr/>
        </p:nvSpPr>
        <p:spPr>
          <a:xfrm>
            <a:off x="1640623" y="2764980"/>
            <a:ext cx="5797784" cy="43370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 Đăng nhập</a:t>
            </a:r>
            <a:r>
              <a:rPr lang="en-US" sz="2499" b="1" u="none" strike="noStrike">
                <a:solidFill>
                  <a:srgbClr val="272B64"/>
                </a:solidFill>
                <a:latin typeface="Roboto Bold"/>
                <a:ea typeface="Roboto Bold"/>
                <a:cs typeface="Roboto Bold"/>
                <a:sym typeface="Roboto Bold"/>
              </a:rPr>
              <a:t> hệ thống.</a:t>
            </a:r>
          </a:p>
          <a:p>
            <a:pPr algn="just">
              <a:lnSpc>
                <a:spcPts val="4999"/>
              </a:lnSpc>
            </a:pPr>
            <a:r>
              <a:rPr lang="en-US" sz="2499" b="1" u="none" strike="noStrike">
                <a:solidFill>
                  <a:srgbClr val="272B64"/>
                </a:solidFill>
                <a:latin typeface="Roboto Bold"/>
                <a:ea typeface="Roboto Bold"/>
                <a:cs typeface="Roboto Bold"/>
                <a:sym typeface="Roboto Bold"/>
              </a:rPr>
              <a:t> - Truy vấn CSDL, hiển thị tin tức.</a:t>
            </a:r>
          </a:p>
          <a:p>
            <a:pPr algn="just">
              <a:lnSpc>
                <a:spcPts val="4999"/>
              </a:lnSpc>
            </a:pPr>
            <a:r>
              <a:rPr lang="en-US" sz="2499" b="1" u="none" strike="noStrike">
                <a:solidFill>
                  <a:srgbClr val="272B64"/>
                </a:solidFill>
                <a:latin typeface="Roboto Bold"/>
                <a:ea typeface="Roboto Bold"/>
                <a:cs typeface="Roboto Bold"/>
                <a:sym typeface="Roboto Bold"/>
              </a:rPr>
              <a:t> - Chọn tạo tin tức.</a:t>
            </a:r>
          </a:p>
          <a:p>
            <a:pPr algn="just">
              <a:lnSpc>
                <a:spcPts val="4999"/>
              </a:lnSpc>
            </a:pPr>
            <a:r>
              <a:rPr lang="en-US" sz="2499" b="1" u="none" strike="noStrike">
                <a:solidFill>
                  <a:srgbClr val="272B64"/>
                </a:solidFill>
                <a:latin typeface="Roboto Bold"/>
                <a:ea typeface="Roboto Bold"/>
                <a:cs typeface="Roboto Bold"/>
                <a:sym typeface="Roboto Bold"/>
              </a:rPr>
              <a:t> - Nhập thông tin, hình ảnh.</a:t>
            </a:r>
          </a:p>
          <a:p>
            <a:pPr algn="just">
              <a:lnSpc>
                <a:spcPts val="4999"/>
              </a:lnSpc>
            </a:pPr>
            <a:r>
              <a:rPr lang="en-US" sz="2499" b="1" u="none" strike="noStrike">
                <a:solidFill>
                  <a:srgbClr val="272B64"/>
                </a:solidFill>
                <a:latin typeface="Roboto Bold"/>
                <a:ea typeface="Roboto Bold"/>
                <a:cs typeface="Roboto Bold"/>
                <a:sym typeface="Roboto Bold"/>
              </a:rPr>
              <a:t> - Kiểm tra và lưu vào CSDL.</a:t>
            </a:r>
          </a:p>
          <a:p>
            <a:pPr algn="just">
              <a:lnSpc>
                <a:spcPts val="4999"/>
              </a:lnSpc>
            </a:pPr>
            <a:r>
              <a:rPr lang="en-US" sz="2499" b="1" u="none" strike="noStrike">
                <a:solidFill>
                  <a:srgbClr val="272B64"/>
                </a:solidFill>
                <a:latin typeface="Roboto Bold"/>
                <a:ea typeface="Roboto Bold"/>
                <a:cs typeface="Roboto Bold"/>
                <a:sym typeface="Roboto Bold"/>
              </a:rPr>
              <a:t> - Thông báo thành công.</a:t>
            </a:r>
          </a:p>
          <a:p>
            <a:pPr algn="just">
              <a:lnSpc>
                <a:spcPts val="4999"/>
              </a:lnSpc>
            </a:pPr>
            <a:endParaRPr lang="en-US" sz="2499" b="1" u="none" strike="noStrike">
              <a:solidFill>
                <a:srgbClr val="272B64"/>
              </a:solidFill>
              <a:latin typeface="Roboto Bold"/>
              <a:ea typeface="Roboto Bold"/>
              <a:cs typeface="Roboto Bold"/>
              <a:sym typeface="Roboto Bold"/>
            </a:endParaRPr>
          </a:p>
        </p:txBody>
      </p:sp>
      <p:sp>
        <p:nvSpPr>
          <p:cNvPr id="10" name="TextBox 10"/>
          <p:cNvSpPr txBox="1"/>
          <p:nvPr/>
        </p:nvSpPr>
        <p:spPr>
          <a:xfrm>
            <a:off x="1640623" y="1299273"/>
            <a:ext cx="7350977"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1" name="TextBox 11"/>
          <p:cNvSpPr txBox="1"/>
          <p:nvPr/>
        </p:nvSpPr>
        <p:spPr>
          <a:xfrm>
            <a:off x="1640623" y="1972373"/>
            <a:ext cx="5598377"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4.3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tuần</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tự</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đăng</a:t>
            </a:r>
            <a:r>
              <a:rPr lang="en-US" sz="3000" b="1" dirty="0">
                <a:solidFill>
                  <a:srgbClr val="272B64"/>
                </a:solidFill>
                <a:latin typeface="Roboto Bold"/>
                <a:ea typeface="Roboto Bold"/>
                <a:cs typeface="Roboto Bold"/>
                <a:sym typeface="Roboto Bold"/>
              </a:rPr>
              <a:t> tin </a:t>
            </a:r>
            <a:r>
              <a:rPr lang="en-US" sz="3000" b="1" dirty="0" err="1">
                <a:solidFill>
                  <a:srgbClr val="272B64"/>
                </a:solidFill>
                <a:latin typeface="Roboto Bold"/>
                <a:ea typeface="Roboto Bold"/>
                <a:cs typeface="Roboto Bold"/>
                <a:sym typeface="Roboto Bold"/>
              </a:rPr>
              <a:t>tức</a:t>
            </a:r>
            <a:endParaRPr lang="en-US" sz="3000" b="1" dirty="0">
              <a:solidFill>
                <a:srgbClr val="272B64"/>
              </a:solidFill>
              <a:latin typeface="Roboto Bold"/>
              <a:ea typeface="Roboto Bold"/>
              <a:cs typeface="Roboto Bold"/>
              <a:sym typeface="Roboto Bold"/>
            </a:endParaRPr>
          </a:p>
        </p:txBody>
      </p:sp>
      <p:sp>
        <p:nvSpPr>
          <p:cNvPr id="12" name="TextBox 12"/>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30</a:t>
            </a:r>
          </a:p>
        </p:txBody>
      </p:sp>
      <p:sp>
        <p:nvSpPr>
          <p:cNvPr id="13" name="TextBox 13"/>
          <p:cNvSpPr txBox="1"/>
          <p:nvPr/>
        </p:nvSpPr>
        <p:spPr>
          <a:xfrm>
            <a:off x="3886200" y="505661"/>
            <a:ext cx="103495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7351843" y="2955480"/>
            <a:ext cx="9907457" cy="5579462"/>
          </a:xfrm>
          <a:custGeom>
            <a:avLst/>
            <a:gdLst/>
            <a:ahLst/>
            <a:cxnLst/>
            <a:rect l="l" t="t" r="r" b="b"/>
            <a:pathLst>
              <a:path w="9907457" h="5579462">
                <a:moveTo>
                  <a:pt x="0" y="0"/>
                </a:moveTo>
                <a:lnTo>
                  <a:pt x="9907457" y="0"/>
                </a:lnTo>
                <a:lnTo>
                  <a:pt x="9907457" y="5579463"/>
                </a:lnTo>
                <a:lnTo>
                  <a:pt x="0" y="5579463"/>
                </a:lnTo>
                <a:lnTo>
                  <a:pt x="0" y="0"/>
                </a:lnTo>
                <a:close/>
              </a:path>
            </a:pathLst>
          </a:custGeom>
          <a:blipFill>
            <a:blip r:embed="rId4"/>
            <a:stretch>
              <a:fillRect/>
            </a:stretch>
          </a:blipFill>
        </p:spPr>
      </p:sp>
      <p:sp>
        <p:nvSpPr>
          <p:cNvPr id="9" name="TextBox 9"/>
          <p:cNvSpPr txBox="1"/>
          <p:nvPr/>
        </p:nvSpPr>
        <p:spPr>
          <a:xfrm>
            <a:off x="1640623" y="2764980"/>
            <a:ext cx="5142416" cy="43370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 Đăng nhập</a:t>
            </a:r>
            <a:r>
              <a:rPr lang="en-US" sz="2499" b="1" u="none" strike="noStrike">
                <a:solidFill>
                  <a:srgbClr val="272B64"/>
                </a:solidFill>
                <a:latin typeface="Roboto Bold"/>
                <a:ea typeface="Roboto Bold"/>
                <a:cs typeface="Roboto Bold"/>
                <a:sym typeface="Roboto Bold"/>
              </a:rPr>
              <a:t> hệ thống.</a:t>
            </a:r>
          </a:p>
          <a:p>
            <a:pPr algn="just">
              <a:lnSpc>
                <a:spcPts val="4999"/>
              </a:lnSpc>
            </a:pPr>
            <a:r>
              <a:rPr lang="en-US" sz="2499" b="1" u="none" strike="noStrike">
                <a:solidFill>
                  <a:srgbClr val="272B64"/>
                </a:solidFill>
                <a:latin typeface="Roboto Bold"/>
                <a:ea typeface="Roboto Bold"/>
                <a:cs typeface="Roboto Bold"/>
                <a:sym typeface="Roboto Bold"/>
              </a:rPr>
              <a:t> - Truy vấn CSDL, hiển thị sự kiện.</a:t>
            </a:r>
          </a:p>
          <a:p>
            <a:pPr algn="just">
              <a:lnSpc>
                <a:spcPts val="4999"/>
              </a:lnSpc>
            </a:pPr>
            <a:r>
              <a:rPr lang="en-US" sz="2499" b="1" u="none" strike="noStrike">
                <a:solidFill>
                  <a:srgbClr val="272B64"/>
                </a:solidFill>
                <a:latin typeface="Roboto Bold"/>
                <a:ea typeface="Roboto Bold"/>
                <a:cs typeface="Roboto Bold"/>
                <a:sym typeface="Roboto Bold"/>
              </a:rPr>
              <a:t> - Chọn sự kiện muốn tham gia.</a:t>
            </a:r>
          </a:p>
          <a:p>
            <a:pPr algn="just">
              <a:lnSpc>
                <a:spcPts val="4999"/>
              </a:lnSpc>
            </a:pPr>
            <a:r>
              <a:rPr lang="en-US" sz="2499" b="1" u="none" strike="noStrike">
                <a:solidFill>
                  <a:srgbClr val="272B64"/>
                </a:solidFill>
                <a:latin typeface="Roboto Bold"/>
                <a:ea typeface="Roboto Bold"/>
                <a:cs typeface="Roboto Bold"/>
                <a:sym typeface="Roboto Bold"/>
              </a:rPr>
              <a:t> - Xác nhận tham gia.</a:t>
            </a:r>
          </a:p>
          <a:p>
            <a:pPr algn="just">
              <a:lnSpc>
                <a:spcPts val="4999"/>
              </a:lnSpc>
            </a:pPr>
            <a:r>
              <a:rPr lang="en-US" sz="2499" b="1" u="none" strike="noStrike">
                <a:solidFill>
                  <a:srgbClr val="272B64"/>
                </a:solidFill>
                <a:latin typeface="Roboto Bold"/>
                <a:ea typeface="Roboto Bold"/>
                <a:cs typeface="Roboto Bold"/>
                <a:sym typeface="Roboto Bold"/>
              </a:rPr>
              <a:t> - Lưu vào CSDL.</a:t>
            </a:r>
          </a:p>
          <a:p>
            <a:pPr algn="just">
              <a:lnSpc>
                <a:spcPts val="4999"/>
              </a:lnSpc>
            </a:pPr>
            <a:r>
              <a:rPr lang="en-US" sz="2499" b="1" u="none" strike="noStrike">
                <a:solidFill>
                  <a:srgbClr val="272B64"/>
                </a:solidFill>
                <a:latin typeface="Roboto Bold"/>
                <a:ea typeface="Roboto Bold"/>
                <a:cs typeface="Roboto Bold"/>
                <a:sym typeface="Roboto Bold"/>
              </a:rPr>
              <a:t> - Thông báo thành công.</a:t>
            </a:r>
          </a:p>
          <a:p>
            <a:pPr algn="just">
              <a:lnSpc>
                <a:spcPts val="4999"/>
              </a:lnSpc>
            </a:pPr>
            <a:endParaRPr lang="en-US" sz="2499" b="1" u="none" strike="noStrike">
              <a:solidFill>
                <a:srgbClr val="272B64"/>
              </a:solidFill>
              <a:latin typeface="Roboto Bold"/>
              <a:ea typeface="Roboto Bold"/>
              <a:cs typeface="Roboto Bold"/>
              <a:sym typeface="Roboto Bold"/>
            </a:endParaRPr>
          </a:p>
        </p:txBody>
      </p:sp>
      <p:sp>
        <p:nvSpPr>
          <p:cNvPr id="10" name="TextBox 10"/>
          <p:cNvSpPr txBox="1"/>
          <p:nvPr/>
        </p:nvSpPr>
        <p:spPr>
          <a:xfrm>
            <a:off x="1640623" y="1299273"/>
            <a:ext cx="7350977"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1" name="TextBox 11"/>
          <p:cNvSpPr txBox="1"/>
          <p:nvPr/>
        </p:nvSpPr>
        <p:spPr>
          <a:xfrm>
            <a:off x="1640622" y="1972373"/>
            <a:ext cx="6284177"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4.4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tuần</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tự</a:t>
            </a:r>
            <a:r>
              <a:rPr lang="en-US" sz="3000" b="1" dirty="0">
                <a:solidFill>
                  <a:srgbClr val="272B64"/>
                </a:solidFill>
                <a:latin typeface="Roboto Bold"/>
                <a:ea typeface="Roboto Bold"/>
                <a:cs typeface="Roboto Bold"/>
                <a:sym typeface="Roboto Bold"/>
              </a:rPr>
              <a:t> - </a:t>
            </a:r>
            <a:r>
              <a:rPr lang="en-US" sz="3000" b="1" dirty="0" err="1">
                <a:solidFill>
                  <a:srgbClr val="272B64"/>
                </a:solidFill>
                <a:latin typeface="Roboto Bold"/>
                <a:ea typeface="Roboto Bold"/>
                <a:cs typeface="Roboto Bold"/>
                <a:sym typeface="Roboto Bold"/>
              </a:rPr>
              <a:t>tham</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gia</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sự</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kiện</a:t>
            </a:r>
            <a:endParaRPr lang="en-US" sz="3000" b="1" dirty="0">
              <a:solidFill>
                <a:srgbClr val="272B64"/>
              </a:solidFill>
              <a:latin typeface="Roboto Bold"/>
              <a:ea typeface="Roboto Bold"/>
              <a:cs typeface="Roboto Bold"/>
              <a:sym typeface="Roboto Bold"/>
            </a:endParaRPr>
          </a:p>
        </p:txBody>
      </p:sp>
      <p:sp>
        <p:nvSpPr>
          <p:cNvPr id="12" name="TextBox 12"/>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31</a:t>
            </a:r>
          </a:p>
        </p:txBody>
      </p:sp>
      <p:sp>
        <p:nvSpPr>
          <p:cNvPr id="13" name="TextBox 13"/>
          <p:cNvSpPr txBox="1"/>
          <p:nvPr/>
        </p:nvSpPr>
        <p:spPr>
          <a:xfrm>
            <a:off x="3810000" y="505661"/>
            <a:ext cx="10425708" cy="370038"/>
          </a:xfrm>
          <a:prstGeom prst="rect">
            <a:avLst/>
          </a:prstGeom>
        </p:spPr>
        <p:txBody>
          <a:bodyPr wrap="square" lIns="0" tIns="0" rIns="0" bIns="0" rtlCol="0" anchor="t">
            <a:spAutoFit/>
          </a:bodyPr>
          <a:lstStyle/>
          <a:p>
            <a:pPr algn="l">
              <a:lnSpc>
                <a:spcPts val="3139"/>
              </a:lnSpc>
              <a:spcBef>
                <a:spcPct val="0"/>
              </a:spcBef>
            </a:pPr>
            <a:r>
              <a:rPr lang="en-US" sz="2242" b="1" spc="112">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2867578" y="4912815"/>
            <a:ext cx="12059512" cy="4024862"/>
          </a:xfrm>
          <a:custGeom>
            <a:avLst/>
            <a:gdLst/>
            <a:ahLst/>
            <a:cxnLst/>
            <a:rect l="l" t="t" r="r" b="b"/>
            <a:pathLst>
              <a:path w="12059512" h="4024862">
                <a:moveTo>
                  <a:pt x="0" y="0"/>
                </a:moveTo>
                <a:lnTo>
                  <a:pt x="12059512" y="0"/>
                </a:lnTo>
                <a:lnTo>
                  <a:pt x="12059512" y="4024863"/>
                </a:lnTo>
                <a:lnTo>
                  <a:pt x="0" y="4024863"/>
                </a:lnTo>
                <a:lnTo>
                  <a:pt x="0" y="0"/>
                </a:lnTo>
                <a:close/>
              </a:path>
            </a:pathLst>
          </a:custGeom>
          <a:blipFill>
            <a:blip r:embed="rId4"/>
            <a:stretch>
              <a:fillRect/>
            </a:stretch>
          </a:blipFill>
        </p:spPr>
      </p:sp>
      <p:sp>
        <p:nvSpPr>
          <p:cNvPr id="9" name="TextBox 9"/>
          <p:cNvSpPr txBox="1"/>
          <p:nvPr/>
        </p:nvSpPr>
        <p:spPr>
          <a:xfrm>
            <a:off x="1640623" y="2764980"/>
            <a:ext cx="15618677" cy="1822450"/>
          </a:xfrm>
          <a:prstGeom prst="rect">
            <a:avLst/>
          </a:prstGeom>
        </p:spPr>
        <p:txBody>
          <a:bodyPr lIns="0" tIns="0" rIns="0" bIns="0" rtlCol="0" anchor="t">
            <a:spAutoFit/>
          </a:bodyPr>
          <a:lstStyle/>
          <a:p>
            <a:pPr algn="just">
              <a:lnSpc>
                <a:spcPts val="4999"/>
              </a:lnSpc>
            </a:pPr>
            <a:r>
              <a:rPr lang="en-US" sz="2499" b="1">
                <a:solidFill>
                  <a:srgbClr val="272B64"/>
                </a:solidFill>
                <a:latin typeface="Roboto Bold"/>
                <a:ea typeface="Roboto Bold"/>
                <a:cs typeface="Roboto Bold"/>
                <a:sym typeface="Roboto Bold"/>
              </a:rPr>
              <a:t>- Hệ thống website gồm người</a:t>
            </a:r>
            <a:r>
              <a:rPr lang="en-US" sz="2499" b="1" u="none" strike="noStrike">
                <a:solidFill>
                  <a:srgbClr val="272B64"/>
                </a:solidFill>
                <a:latin typeface="Roboto Bold"/>
                <a:ea typeface="Roboto Bold"/>
                <a:cs typeface="Roboto Bold"/>
                <a:sym typeface="Roboto Bold"/>
              </a:rPr>
              <a:t> dùng với các chức năng: đăng ký, đăng nhập, đặt sân, xem sân, tin tức, sự kiện, liên hệ, hồ sơ. Quản trị viên có quyền quản lý toàn bộ hệ thống: người dùng, sân, thiết bị, đặt sân, tin tức, sự kiện và thống kê doanh thu.</a:t>
            </a:r>
          </a:p>
        </p:txBody>
      </p:sp>
      <p:sp>
        <p:nvSpPr>
          <p:cNvPr id="10" name="TextBox 10"/>
          <p:cNvSpPr txBox="1"/>
          <p:nvPr/>
        </p:nvSpPr>
        <p:spPr>
          <a:xfrm>
            <a:off x="1640623" y="1299273"/>
            <a:ext cx="7427177"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1" name="TextBox 11"/>
          <p:cNvSpPr txBox="1"/>
          <p:nvPr/>
        </p:nvSpPr>
        <p:spPr>
          <a:xfrm>
            <a:off x="1640622" y="1972373"/>
            <a:ext cx="3083777"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5. </a:t>
            </a:r>
            <a:r>
              <a:rPr lang="en-US" sz="3000" b="1" dirty="0" err="1">
                <a:solidFill>
                  <a:srgbClr val="272B64"/>
                </a:solidFill>
                <a:latin typeface="Roboto Bold"/>
                <a:ea typeface="Roboto Bold"/>
                <a:cs typeface="Roboto Bold"/>
                <a:sym typeface="Roboto Bold"/>
              </a:rPr>
              <a:t>Sơ</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đồ</a:t>
            </a:r>
            <a:r>
              <a:rPr lang="en-US" sz="3000" b="1" dirty="0">
                <a:solidFill>
                  <a:srgbClr val="272B64"/>
                </a:solidFill>
                <a:latin typeface="Roboto Bold"/>
                <a:ea typeface="Roboto Bold"/>
                <a:cs typeface="Roboto Bold"/>
                <a:sym typeface="Roboto Bold"/>
              </a:rPr>
              <a:t> website</a:t>
            </a:r>
          </a:p>
        </p:txBody>
      </p:sp>
      <p:sp>
        <p:nvSpPr>
          <p:cNvPr id="12" name="TextBox 12"/>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32</a:t>
            </a:r>
          </a:p>
        </p:txBody>
      </p:sp>
      <p:sp>
        <p:nvSpPr>
          <p:cNvPr id="13" name="TextBox 13"/>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640623" y="2734373"/>
            <a:ext cx="5306337" cy="6224442"/>
          </a:xfrm>
          <a:custGeom>
            <a:avLst/>
            <a:gdLst/>
            <a:ahLst/>
            <a:cxnLst/>
            <a:rect l="l" t="t" r="r" b="b"/>
            <a:pathLst>
              <a:path w="5306337" h="6224442">
                <a:moveTo>
                  <a:pt x="0" y="0"/>
                </a:moveTo>
                <a:lnTo>
                  <a:pt x="5306337" y="0"/>
                </a:lnTo>
                <a:lnTo>
                  <a:pt x="5306337" y="6224443"/>
                </a:lnTo>
                <a:lnTo>
                  <a:pt x="0" y="6224443"/>
                </a:lnTo>
                <a:lnTo>
                  <a:pt x="0" y="0"/>
                </a:lnTo>
                <a:close/>
              </a:path>
            </a:pathLst>
          </a:custGeom>
          <a:blipFill>
            <a:blip r:embed="rId4"/>
            <a:stretch>
              <a:fillRect/>
            </a:stretch>
          </a:blipFill>
          <a:ln w="9525" cap="sq">
            <a:solidFill>
              <a:srgbClr val="000000"/>
            </a:solidFill>
            <a:prstDash val="solid"/>
            <a:miter/>
          </a:ln>
        </p:spPr>
      </p:sp>
      <p:sp>
        <p:nvSpPr>
          <p:cNvPr id="9" name="Freeform 9"/>
          <p:cNvSpPr/>
          <p:nvPr/>
        </p:nvSpPr>
        <p:spPr>
          <a:xfrm>
            <a:off x="11881281" y="2734373"/>
            <a:ext cx="5330394" cy="2980961"/>
          </a:xfrm>
          <a:custGeom>
            <a:avLst/>
            <a:gdLst/>
            <a:ahLst/>
            <a:cxnLst/>
            <a:rect l="l" t="t" r="r" b="b"/>
            <a:pathLst>
              <a:path w="5330394" h="2980961">
                <a:moveTo>
                  <a:pt x="0" y="0"/>
                </a:moveTo>
                <a:lnTo>
                  <a:pt x="5330394" y="0"/>
                </a:lnTo>
                <a:lnTo>
                  <a:pt x="5330394" y="2980961"/>
                </a:lnTo>
                <a:lnTo>
                  <a:pt x="0" y="2980961"/>
                </a:lnTo>
                <a:lnTo>
                  <a:pt x="0" y="0"/>
                </a:lnTo>
                <a:close/>
              </a:path>
            </a:pathLst>
          </a:custGeom>
          <a:blipFill>
            <a:blip r:embed="rId5"/>
            <a:stretch>
              <a:fillRect l="-18408" r="-18408"/>
            </a:stretch>
          </a:blipFill>
          <a:ln w="9525" cap="sq">
            <a:solidFill>
              <a:srgbClr val="000000"/>
            </a:solidFill>
            <a:prstDash val="solid"/>
            <a:miter/>
          </a:ln>
        </p:spPr>
      </p:sp>
      <p:sp>
        <p:nvSpPr>
          <p:cNvPr id="10" name="Freeform 10"/>
          <p:cNvSpPr/>
          <p:nvPr/>
        </p:nvSpPr>
        <p:spPr>
          <a:xfrm>
            <a:off x="7144058" y="2734373"/>
            <a:ext cx="4537198" cy="2980961"/>
          </a:xfrm>
          <a:custGeom>
            <a:avLst/>
            <a:gdLst/>
            <a:ahLst/>
            <a:cxnLst/>
            <a:rect l="l" t="t" r="r" b="b"/>
            <a:pathLst>
              <a:path w="4537198" h="2980961">
                <a:moveTo>
                  <a:pt x="0" y="0"/>
                </a:moveTo>
                <a:lnTo>
                  <a:pt x="4537198" y="0"/>
                </a:lnTo>
                <a:lnTo>
                  <a:pt x="4537198" y="2980961"/>
                </a:lnTo>
                <a:lnTo>
                  <a:pt x="0" y="2980961"/>
                </a:lnTo>
                <a:lnTo>
                  <a:pt x="0" y="0"/>
                </a:lnTo>
                <a:close/>
              </a:path>
            </a:pathLst>
          </a:custGeom>
          <a:blipFill>
            <a:blip r:embed="rId6"/>
            <a:stretch>
              <a:fillRect l="-16700" r="-16700"/>
            </a:stretch>
          </a:blipFill>
          <a:ln w="9525" cap="sq">
            <a:solidFill>
              <a:srgbClr val="000000"/>
            </a:solidFill>
            <a:prstDash val="solid"/>
            <a:miter/>
          </a:ln>
        </p:spPr>
      </p:sp>
      <p:sp>
        <p:nvSpPr>
          <p:cNvPr id="11" name="Freeform 11"/>
          <p:cNvSpPr/>
          <p:nvPr/>
        </p:nvSpPr>
        <p:spPr>
          <a:xfrm>
            <a:off x="7144868" y="5829634"/>
            <a:ext cx="4536388" cy="3129181"/>
          </a:xfrm>
          <a:custGeom>
            <a:avLst/>
            <a:gdLst/>
            <a:ahLst/>
            <a:cxnLst/>
            <a:rect l="l" t="t" r="r" b="b"/>
            <a:pathLst>
              <a:path w="4536388" h="3129181">
                <a:moveTo>
                  <a:pt x="0" y="0"/>
                </a:moveTo>
                <a:lnTo>
                  <a:pt x="4536388" y="0"/>
                </a:lnTo>
                <a:lnTo>
                  <a:pt x="4536388" y="3129182"/>
                </a:lnTo>
                <a:lnTo>
                  <a:pt x="0" y="3129182"/>
                </a:lnTo>
                <a:lnTo>
                  <a:pt x="0" y="0"/>
                </a:lnTo>
                <a:close/>
              </a:path>
            </a:pathLst>
          </a:custGeom>
          <a:blipFill>
            <a:blip r:embed="rId7"/>
            <a:stretch>
              <a:fillRect l="-13869" r="-13869"/>
            </a:stretch>
          </a:blipFill>
          <a:ln w="9525" cap="sq">
            <a:solidFill>
              <a:srgbClr val="000000"/>
            </a:solidFill>
            <a:prstDash val="solid"/>
            <a:miter/>
          </a:ln>
        </p:spPr>
      </p:sp>
      <p:sp>
        <p:nvSpPr>
          <p:cNvPr id="12" name="Freeform 12"/>
          <p:cNvSpPr/>
          <p:nvPr/>
        </p:nvSpPr>
        <p:spPr>
          <a:xfrm>
            <a:off x="11881281" y="5846594"/>
            <a:ext cx="5330394" cy="3112221"/>
          </a:xfrm>
          <a:custGeom>
            <a:avLst/>
            <a:gdLst/>
            <a:ahLst/>
            <a:cxnLst/>
            <a:rect l="l" t="t" r="r" b="b"/>
            <a:pathLst>
              <a:path w="5330394" h="3112221">
                <a:moveTo>
                  <a:pt x="0" y="0"/>
                </a:moveTo>
                <a:lnTo>
                  <a:pt x="5330394" y="0"/>
                </a:lnTo>
                <a:lnTo>
                  <a:pt x="5330394" y="3112222"/>
                </a:lnTo>
                <a:lnTo>
                  <a:pt x="0" y="3112222"/>
                </a:lnTo>
                <a:lnTo>
                  <a:pt x="0" y="0"/>
                </a:lnTo>
                <a:close/>
              </a:path>
            </a:pathLst>
          </a:custGeom>
          <a:blipFill>
            <a:blip r:embed="rId8"/>
            <a:stretch>
              <a:fillRect l="-5606" r="-5606"/>
            </a:stretch>
          </a:blipFill>
          <a:ln w="9525" cap="sq">
            <a:solidFill>
              <a:srgbClr val="000000"/>
            </a:solidFill>
            <a:prstDash val="solid"/>
            <a:miter/>
          </a:ln>
        </p:spPr>
      </p:sp>
      <p:sp>
        <p:nvSpPr>
          <p:cNvPr id="13" name="TextBox 13"/>
          <p:cNvSpPr txBox="1"/>
          <p:nvPr/>
        </p:nvSpPr>
        <p:spPr>
          <a:xfrm>
            <a:off x="1640623" y="1299273"/>
            <a:ext cx="7427177"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4" name="TextBox 14"/>
          <p:cNvSpPr txBox="1"/>
          <p:nvPr/>
        </p:nvSpPr>
        <p:spPr>
          <a:xfrm>
            <a:off x="1640622" y="1972373"/>
            <a:ext cx="3921977"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6. Giao </a:t>
            </a:r>
            <a:r>
              <a:rPr lang="en-US" sz="3000" b="1" dirty="0" err="1">
                <a:solidFill>
                  <a:srgbClr val="272B64"/>
                </a:solidFill>
                <a:latin typeface="Roboto Bold"/>
                <a:ea typeface="Roboto Bold"/>
                <a:cs typeface="Roboto Bold"/>
                <a:sym typeface="Roboto Bold"/>
              </a:rPr>
              <a:t>diện</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phát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thảo</a:t>
            </a:r>
            <a:endParaRPr lang="en-US" sz="3000" b="1" dirty="0">
              <a:solidFill>
                <a:srgbClr val="272B64"/>
              </a:solidFill>
              <a:latin typeface="Roboto Bold"/>
              <a:ea typeface="Roboto Bold"/>
              <a:cs typeface="Roboto Bold"/>
              <a:sym typeface="Roboto Bold"/>
            </a:endParaRPr>
          </a:p>
        </p:txBody>
      </p:sp>
      <p:sp>
        <p:nvSpPr>
          <p:cNvPr id="15" name="TextBox 15"/>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33</a:t>
            </a:r>
          </a:p>
        </p:txBody>
      </p:sp>
      <p:sp>
        <p:nvSpPr>
          <p:cNvPr id="16" name="TextBox 16"/>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640623" y="2804142"/>
            <a:ext cx="4428772" cy="2845858"/>
          </a:xfrm>
          <a:custGeom>
            <a:avLst/>
            <a:gdLst/>
            <a:ahLst/>
            <a:cxnLst/>
            <a:rect l="l" t="t" r="r" b="b"/>
            <a:pathLst>
              <a:path w="4428772" h="2845858">
                <a:moveTo>
                  <a:pt x="0" y="0"/>
                </a:moveTo>
                <a:lnTo>
                  <a:pt x="4428772" y="0"/>
                </a:lnTo>
                <a:lnTo>
                  <a:pt x="4428772" y="2845858"/>
                </a:lnTo>
                <a:lnTo>
                  <a:pt x="0" y="2845858"/>
                </a:lnTo>
                <a:lnTo>
                  <a:pt x="0" y="0"/>
                </a:lnTo>
                <a:close/>
              </a:path>
            </a:pathLst>
          </a:custGeom>
          <a:blipFill>
            <a:blip r:embed="rId4"/>
            <a:stretch>
              <a:fillRect l="-5583" r="-5583" b="-4016"/>
            </a:stretch>
          </a:blipFill>
          <a:ln w="9525" cap="sq">
            <a:solidFill>
              <a:srgbClr val="000000"/>
            </a:solidFill>
            <a:prstDash val="solid"/>
            <a:miter/>
          </a:ln>
        </p:spPr>
      </p:sp>
      <p:sp>
        <p:nvSpPr>
          <p:cNvPr id="9" name="Freeform 9"/>
          <p:cNvSpPr/>
          <p:nvPr/>
        </p:nvSpPr>
        <p:spPr>
          <a:xfrm>
            <a:off x="1640623" y="5764300"/>
            <a:ext cx="4428772" cy="3389178"/>
          </a:xfrm>
          <a:custGeom>
            <a:avLst/>
            <a:gdLst/>
            <a:ahLst/>
            <a:cxnLst/>
            <a:rect l="l" t="t" r="r" b="b"/>
            <a:pathLst>
              <a:path w="4428772" h="3389178">
                <a:moveTo>
                  <a:pt x="0" y="0"/>
                </a:moveTo>
                <a:lnTo>
                  <a:pt x="4428772" y="0"/>
                </a:lnTo>
                <a:lnTo>
                  <a:pt x="4428772" y="3389177"/>
                </a:lnTo>
                <a:lnTo>
                  <a:pt x="0" y="3389177"/>
                </a:lnTo>
                <a:lnTo>
                  <a:pt x="0" y="0"/>
                </a:lnTo>
                <a:close/>
              </a:path>
            </a:pathLst>
          </a:custGeom>
          <a:blipFill>
            <a:blip r:embed="rId5"/>
            <a:stretch>
              <a:fillRect l="-7755" r="-7755"/>
            </a:stretch>
          </a:blipFill>
          <a:ln w="9525" cap="sq">
            <a:solidFill>
              <a:srgbClr val="000000"/>
            </a:solidFill>
            <a:prstDash val="solid"/>
            <a:miter/>
          </a:ln>
        </p:spPr>
      </p:sp>
      <p:sp>
        <p:nvSpPr>
          <p:cNvPr id="10" name="Freeform 10"/>
          <p:cNvSpPr/>
          <p:nvPr/>
        </p:nvSpPr>
        <p:spPr>
          <a:xfrm>
            <a:off x="6222300" y="2792065"/>
            <a:ext cx="4902656" cy="2972235"/>
          </a:xfrm>
          <a:custGeom>
            <a:avLst/>
            <a:gdLst/>
            <a:ahLst/>
            <a:cxnLst/>
            <a:rect l="l" t="t" r="r" b="b"/>
            <a:pathLst>
              <a:path w="4902656" h="2972235">
                <a:moveTo>
                  <a:pt x="0" y="0"/>
                </a:moveTo>
                <a:lnTo>
                  <a:pt x="4902655" y="0"/>
                </a:lnTo>
                <a:lnTo>
                  <a:pt x="4902655" y="2972235"/>
                </a:lnTo>
                <a:lnTo>
                  <a:pt x="0" y="2972235"/>
                </a:lnTo>
                <a:lnTo>
                  <a:pt x="0" y="0"/>
                </a:lnTo>
                <a:close/>
              </a:path>
            </a:pathLst>
          </a:custGeom>
          <a:blipFill>
            <a:blip r:embed="rId6"/>
            <a:stretch>
              <a:fillRect/>
            </a:stretch>
          </a:blipFill>
        </p:spPr>
      </p:sp>
      <p:sp>
        <p:nvSpPr>
          <p:cNvPr id="11" name="Freeform 11"/>
          <p:cNvSpPr/>
          <p:nvPr/>
        </p:nvSpPr>
        <p:spPr>
          <a:xfrm>
            <a:off x="11277355" y="2804142"/>
            <a:ext cx="5499242" cy="2845858"/>
          </a:xfrm>
          <a:custGeom>
            <a:avLst/>
            <a:gdLst/>
            <a:ahLst/>
            <a:cxnLst/>
            <a:rect l="l" t="t" r="r" b="b"/>
            <a:pathLst>
              <a:path w="5499242" h="2845858">
                <a:moveTo>
                  <a:pt x="0" y="0"/>
                </a:moveTo>
                <a:lnTo>
                  <a:pt x="5499242" y="0"/>
                </a:lnTo>
                <a:lnTo>
                  <a:pt x="5499242" y="2845858"/>
                </a:lnTo>
                <a:lnTo>
                  <a:pt x="0" y="2845858"/>
                </a:lnTo>
                <a:lnTo>
                  <a:pt x="0" y="0"/>
                </a:lnTo>
                <a:close/>
              </a:path>
            </a:pathLst>
          </a:custGeom>
          <a:blipFill>
            <a:blip r:embed="rId7"/>
            <a:stretch>
              <a:fillRect/>
            </a:stretch>
          </a:blipFill>
        </p:spPr>
      </p:sp>
      <p:sp>
        <p:nvSpPr>
          <p:cNvPr id="12" name="Freeform 12"/>
          <p:cNvSpPr/>
          <p:nvPr/>
        </p:nvSpPr>
        <p:spPr>
          <a:xfrm>
            <a:off x="6222048" y="5878600"/>
            <a:ext cx="4902656" cy="2537124"/>
          </a:xfrm>
          <a:custGeom>
            <a:avLst/>
            <a:gdLst/>
            <a:ahLst/>
            <a:cxnLst/>
            <a:rect l="l" t="t" r="r" b="b"/>
            <a:pathLst>
              <a:path w="4902656" h="2537124">
                <a:moveTo>
                  <a:pt x="0" y="0"/>
                </a:moveTo>
                <a:lnTo>
                  <a:pt x="4902655" y="0"/>
                </a:lnTo>
                <a:lnTo>
                  <a:pt x="4902655" y="2537124"/>
                </a:lnTo>
                <a:lnTo>
                  <a:pt x="0" y="2537124"/>
                </a:lnTo>
                <a:lnTo>
                  <a:pt x="0" y="0"/>
                </a:lnTo>
                <a:close/>
              </a:path>
            </a:pathLst>
          </a:custGeom>
          <a:blipFill>
            <a:blip r:embed="rId8"/>
            <a:stretch>
              <a:fillRect/>
            </a:stretch>
          </a:blipFill>
        </p:spPr>
      </p:sp>
      <p:sp>
        <p:nvSpPr>
          <p:cNvPr id="13" name="Freeform 13"/>
          <p:cNvSpPr/>
          <p:nvPr/>
        </p:nvSpPr>
        <p:spPr>
          <a:xfrm>
            <a:off x="11269879" y="5878600"/>
            <a:ext cx="5506718" cy="2849727"/>
          </a:xfrm>
          <a:custGeom>
            <a:avLst/>
            <a:gdLst/>
            <a:ahLst/>
            <a:cxnLst/>
            <a:rect l="l" t="t" r="r" b="b"/>
            <a:pathLst>
              <a:path w="5506718" h="2849727">
                <a:moveTo>
                  <a:pt x="0" y="0"/>
                </a:moveTo>
                <a:lnTo>
                  <a:pt x="5506718" y="0"/>
                </a:lnTo>
                <a:lnTo>
                  <a:pt x="5506718" y="2849726"/>
                </a:lnTo>
                <a:lnTo>
                  <a:pt x="0" y="2849726"/>
                </a:lnTo>
                <a:lnTo>
                  <a:pt x="0" y="0"/>
                </a:lnTo>
                <a:close/>
              </a:path>
            </a:pathLst>
          </a:custGeom>
          <a:blipFill>
            <a:blip r:embed="rId9"/>
            <a:stretch>
              <a:fillRect/>
            </a:stretch>
          </a:blipFill>
        </p:spPr>
      </p:sp>
      <p:sp>
        <p:nvSpPr>
          <p:cNvPr id="14" name="TextBox 14"/>
          <p:cNvSpPr txBox="1"/>
          <p:nvPr/>
        </p:nvSpPr>
        <p:spPr>
          <a:xfrm>
            <a:off x="1640623" y="1299273"/>
            <a:ext cx="7503377"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III. PHÂN TÍCH THIẾT KẾ HỆ THỐNG</a:t>
            </a:r>
          </a:p>
        </p:txBody>
      </p:sp>
      <p:sp>
        <p:nvSpPr>
          <p:cNvPr id="15" name="TextBox 15"/>
          <p:cNvSpPr txBox="1"/>
          <p:nvPr/>
        </p:nvSpPr>
        <p:spPr>
          <a:xfrm>
            <a:off x="1640622" y="1972373"/>
            <a:ext cx="3921977" cy="615553"/>
          </a:xfrm>
          <a:prstGeom prst="rect">
            <a:avLst/>
          </a:prstGeom>
        </p:spPr>
        <p:txBody>
          <a:bodyPr wrap="square" lIns="0" tIns="0" rIns="0" bIns="0" rtlCol="0" anchor="t">
            <a:spAutoFit/>
          </a:bodyPr>
          <a:lstStyle/>
          <a:p>
            <a:pPr algn="l">
              <a:lnSpc>
                <a:spcPts val="5400"/>
              </a:lnSpc>
            </a:pPr>
            <a:r>
              <a:rPr lang="en-US" sz="3000" b="1" dirty="0">
                <a:solidFill>
                  <a:srgbClr val="272B64"/>
                </a:solidFill>
                <a:latin typeface="Roboto Bold"/>
                <a:ea typeface="Roboto Bold"/>
                <a:cs typeface="Roboto Bold"/>
                <a:sym typeface="Roboto Bold"/>
              </a:rPr>
              <a:t>6. Giao </a:t>
            </a:r>
            <a:r>
              <a:rPr lang="en-US" sz="3000" b="1" dirty="0" err="1">
                <a:solidFill>
                  <a:srgbClr val="272B64"/>
                </a:solidFill>
                <a:latin typeface="Roboto Bold"/>
                <a:ea typeface="Roboto Bold"/>
                <a:cs typeface="Roboto Bold"/>
                <a:sym typeface="Roboto Bold"/>
              </a:rPr>
              <a:t>diện</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phát</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thảo</a:t>
            </a:r>
            <a:endParaRPr lang="en-US" sz="3000" b="1" dirty="0">
              <a:solidFill>
                <a:srgbClr val="272B64"/>
              </a:solidFill>
              <a:latin typeface="Roboto Bold"/>
              <a:ea typeface="Roboto Bold"/>
              <a:cs typeface="Roboto Bold"/>
              <a:sym typeface="Roboto Bold"/>
            </a:endParaRPr>
          </a:p>
        </p:txBody>
      </p:sp>
      <p:sp>
        <p:nvSpPr>
          <p:cNvPr id="16" name="TextBox 16"/>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34</a:t>
            </a:r>
          </a:p>
        </p:txBody>
      </p:sp>
      <p:sp>
        <p:nvSpPr>
          <p:cNvPr id="17" name="TextBox 17"/>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Freeform 2"/>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3" name="AutoShape 3"/>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4" name="AutoShape 4"/>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5" name="TextBox 5"/>
          <p:cNvSpPr txBox="1"/>
          <p:nvPr/>
        </p:nvSpPr>
        <p:spPr>
          <a:xfrm>
            <a:off x="3132609" y="3521710"/>
            <a:ext cx="12022782" cy="3081656"/>
          </a:xfrm>
          <a:prstGeom prst="rect">
            <a:avLst/>
          </a:prstGeom>
        </p:spPr>
        <p:txBody>
          <a:bodyPr lIns="0" tIns="0" rIns="0" bIns="0" rtlCol="0" anchor="t">
            <a:spAutoFit/>
          </a:bodyPr>
          <a:lstStyle/>
          <a:p>
            <a:pPr algn="ctr">
              <a:lnSpc>
                <a:spcPts val="12319"/>
              </a:lnSpc>
            </a:pPr>
            <a:r>
              <a:rPr lang="en-US" sz="8799" b="1" dirty="0">
                <a:solidFill>
                  <a:srgbClr val="FF914D"/>
                </a:solidFill>
                <a:latin typeface="Roboto Bold"/>
                <a:ea typeface="Roboto Bold"/>
                <a:cs typeface="Roboto Bold"/>
                <a:sym typeface="Roboto Bold"/>
              </a:rPr>
              <a:t>VI.</a:t>
            </a:r>
            <a:r>
              <a:rPr lang="en-US" sz="8799" b="1" dirty="0">
                <a:solidFill>
                  <a:srgbClr val="272B64"/>
                </a:solidFill>
                <a:latin typeface="Roboto Bold"/>
                <a:ea typeface="Roboto Bold"/>
                <a:cs typeface="Roboto Bold"/>
                <a:sym typeface="Roboto Bold"/>
              </a:rPr>
              <a:t> KẾT QUẢ ĐẠT ĐƯỢC</a:t>
            </a:r>
          </a:p>
          <a:p>
            <a:pPr algn="ctr">
              <a:lnSpc>
                <a:spcPts val="12319"/>
              </a:lnSpc>
              <a:spcBef>
                <a:spcPct val="0"/>
              </a:spcBef>
            </a:pPr>
            <a:r>
              <a:rPr lang="en-US" sz="8799" b="1" dirty="0">
                <a:solidFill>
                  <a:srgbClr val="272B64"/>
                </a:solidFill>
                <a:latin typeface="Roboto Bold"/>
                <a:ea typeface="Roboto Bold"/>
                <a:cs typeface="Roboto Bold"/>
                <a:sym typeface="Roboto Bold"/>
              </a:rPr>
              <a:t> VÀ DEMO</a:t>
            </a:r>
          </a:p>
        </p:txBody>
      </p:sp>
      <p:sp>
        <p:nvSpPr>
          <p:cNvPr id="6" name="TextBox 6"/>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35</a:t>
            </a:r>
          </a:p>
        </p:txBody>
      </p:sp>
      <p:sp>
        <p:nvSpPr>
          <p:cNvPr id="7" name="TextBox 7"/>
          <p:cNvSpPr txBox="1"/>
          <p:nvPr/>
        </p:nvSpPr>
        <p:spPr>
          <a:xfrm>
            <a:off x="3886200" y="505661"/>
            <a:ext cx="103495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grpSp>
        <p:nvGrpSpPr>
          <p:cNvPr id="8" name="Group 8"/>
          <p:cNvGrpSpPr/>
          <p:nvPr/>
        </p:nvGrpSpPr>
        <p:grpSpPr>
          <a:xfrm>
            <a:off x="14423021" y="496646"/>
            <a:ext cx="915767" cy="465889"/>
            <a:chOff x="0" y="0"/>
            <a:chExt cx="1221023" cy="621186"/>
          </a:xfrm>
        </p:grpSpPr>
        <p:sp>
          <p:nvSpPr>
            <p:cNvPr id="9" name="Freeform 9"/>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10" name="TextBox 10"/>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367553" y="2556573"/>
            <a:ext cx="6436611" cy="6513564"/>
          </a:xfrm>
          <a:custGeom>
            <a:avLst/>
            <a:gdLst/>
            <a:ahLst/>
            <a:cxnLst/>
            <a:rect l="l" t="t" r="r" b="b"/>
            <a:pathLst>
              <a:path w="6436611" h="6513564">
                <a:moveTo>
                  <a:pt x="0" y="0"/>
                </a:moveTo>
                <a:lnTo>
                  <a:pt x="6436612" y="0"/>
                </a:lnTo>
                <a:lnTo>
                  <a:pt x="6436612" y="6513564"/>
                </a:lnTo>
                <a:lnTo>
                  <a:pt x="0" y="6513564"/>
                </a:lnTo>
                <a:lnTo>
                  <a:pt x="0" y="0"/>
                </a:lnTo>
                <a:close/>
              </a:path>
            </a:pathLst>
          </a:custGeom>
          <a:blipFill>
            <a:blip r:embed="rId4"/>
            <a:stretch>
              <a:fillRect l="-9790" r="-9790"/>
            </a:stretch>
          </a:blipFill>
          <a:ln w="9525" cap="sq">
            <a:solidFill>
              <a:srgbClr val="000000"/>
            </a:solidFill>
            <a:prstDash val="solid"/>
            <a:miter/>
          </a:ln>
        </p:spPr>
      </p:sp>
      <p:sp>
        <p:nvSpPr>
          <p:cNvPr id="9" name="Freeform 9"/>
          <p:cNvSpPr/>
          <p:nvPr/>
        </p:nvSpPr>
        <p:spPr>
          <a:xfrm>
            <a:off x="8080915" y="2486348"/>
            <a:ext cx="9130760" cy="6558192"/>
          </a:xfrm>
          <a:custGeom>
            <a:avLst/>
            <a:gdLst/>
            <a:ahLst/>
            <a:cxnLst/>
            <a:rect l="l" t="t" r="r" b="b"/>
            <a:pathLst>
              <a:path w="9130760" h="6558192">
                <a:moveTo>
                  <a:pt x="0" y="0"/>
                </a:moveTo>
                <a:lnTo>
                  <a:pt x="9130760" y="0"/>
                </a:lnTo>
                <a:lnTo>
                  <a:pt x="9130760" y="6558193"/>
                </a:lnTo>
                <a:lnTo>
                  <a:pt x="0" y="6558193"/>
                </a:lnTo>
                <a:lnTo>
                  <a:pt x="0" y="0"/>
                </a:lnTo>
                <a:close/>
              </a:path>
            </a:pathLst>
          </a:custGeom>
          <a:blipFill>
            <a:blip r:embed="rId5"/>
            <a:stretch>
              <a:fillRect l="-9729" r="-9729"/>
            </a:stretch>
          </a:blipFill>
          <a:ln w="9525" cap="sq">
            <a:solidFill>
              <a:srgbClr val="000000"/>
            </a:solidFill>
            <a:prstDash val="solid"/>
            <a:miter/>
          </a:ln>
        </p:spPr>
      </p:sp>
      <p:sp>
        <p:nvSpPr>
          <p:cNvPr id="10" name="TextBox 10"/>
          <p:cNvSpPr txBox="1"/>
          <p:nvPr/>
        </p:nvSpPr>
        <p:spPr>
          <a:xfrm>
            <a:off x="1640622" y="1299273"/>
            <a:ext cx="5064977"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VI. KẾT QUẢ ĐẠT ĐƯỢC </a:t>
            </a:r>
          </a:p>
        </p:txBody>
      </p:sp>
      <p:sp>
        <p:nvSpPr>
          <p:cNvPr id="11" name="TextBox 11"/>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36</a:t>
            </a:r>
          </a:p>
        </p:txBody>
      </p:sp>
      <p:sp>
        <p:nvSpPr>
          <p:cNvPr id="12" name="TextBox 12"/>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13" name="TextBox 13"/>
          <p:cNvSpPr txBox="1"/>
          <p:nvPr/>
        </p:nvSpPr>
        <p:spPr>
          <a:xfrm>
            <a:off x="3786043" y="2105348"/>
            <a:ext cx="1319357" cy="410369"/>
          </a:xfrm>
          <a:prstGeom prst="rect">
            <a:avLst/>
          </a:prstGeom>
        </p:spPr>
        <p:txBody>
          <a:bodyPr wrap="square" lIns="0" tIns="0" rIns="0" bIns="0" rtlCol="0" anchor="t">
            <a:spAutoFit/>
          </a:bodyPr>
          <a:lstStyle/>
          <a:p>
            <a:pPr algn="l">
              <a:lnSpc>
                <a:spcPts val="3600"/>
              </a:lnSpc>
            </a:pPr>
            <a:r>
              <a:rPr lang="en-US" sz="2000" b="1" dirty="0">
                <a:solidFill>
                  <a:srgbClr val="272B64"/>
                </a:solidFill>
                <a:latin typeface="Roboto Bold"/>
                <a:ea typeface="Roboto Bold"/>
                <a:cs typeface="Roboto Bold"/>
                <a:sym typeface="Roboto Bold"/>
              </a:rPr>
              <a:t>Trang </a:t>
            </a:r>
            <a:r>
              <a:rPr lang="en-US" sz="2000" b="1" dirty="0" err="1">
                <a:solidFill>
                  <a:srgbClr val="272B64"/>
                </a:solidFill>
                <a:latin typeface="Roboto Bold"/>
                <a:ea typeface="Roboto Bold"/>
                <a:cs typeface="Roboto Bold"/>
                <a:sym typeface="Roboto Bold"/>
              </a:rPr>
              <a:t>chủ</a:t>
            </a:r>
            <a:endParaRPr lang="en-US" sz="2000" b="1" dirty="0">
              <a:solidFill>
                <a:srgbClr val="272B64"/>
              </a:solidFill>
              <a:latin typeface="Roboto Bold"/>
              <a:ea typeface="Roboto Bold"/>
              <a:cs typeface="Roboto Bold"/>
              <a:sym typeface="Roboto Bold"/>
            </a:endParaRPr>
          </a:p>
        </p:txBody>
      </p:sp>
      <p:sp>
        <p:nvSpPr>
          <p:cNvPr id="14" name="TextBox 14"/>
          <p:cNvSpPr txBox="1"/>
          <p:nvPr/>
        </p:nvSpPr>
        <p:spPr>
          <a:xfrm>
            <a:off x="12069808" y="2048198"/>
            <a:ext cx="1646191" cy="410369"/>
          </a:xfrm>
          <a:prstGeom prst="rect">
            <a:avLst/>
          </a:prstGeom>
        </p:spPr>
        <p:txBody>
          <a:bodyPr wrap="square" lIns="0" tIns="0" rIns="0" bIns="0" rtlCol="0" anchor="t">
            <a:spAutoFit/>
          </a:bodyPr>
          <a:lstStyle/>
          <a:p>
            <a:pPr algn="l">
              <a:lnSpc>
                <a:spcPts val="3600"/>
              </a:lnSpc>
            </a:pPr>
            <a:r>
              <a:rPr lang="en-US" sz="2000" b="1" dirty="0" err="1">
                <a:solidFill>
                  <a:srgbClr val="272B64"/>
                </a:solidFill>
                <a:latin typeface="Roboto Bold"/>
                <a:ea typeface="Roboto Bold"/>
                <a:cs typeface="Roboto Bold"/>
                <a:sym typeface="Roboto Bold"/>
              </a:rPr>
              <a:t>Sân</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thể</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thao</a:t>
            </a:r>
            <a:endParaRPr lang="en-US" sz="2000" b="1" dirty="0">
              <a:solidFill>
                <a:srgbClr val="272B64"/>
              </a:solidFill>
              <a:latin typeface="Roboto Bold"/>
              <a:ea typeface="Roboto Bold"/>
              <a:cs typeface="Roboto Bold"/>
              <a:sym typeface="Roboto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392809" y="2166048"/>
            <a:ext cx="7751191" cy="3517139"/>
          </a:xfrm>
          <a:custGeom>
            <a:avLst/>
            <a:gdLst/>
            <a:ahLst/>
            <a:cxnLst/>
            <a:rect l="l" t="t" r="r" b="b"/>
            <a:pathLst>
              <a:path w="7751191" h="3517139">
                <a:moveTo>
                  <a:pt x="0" y="0"/>
                </a:moveTo>
                <a:lnTo>
                  <a:pt x="7751191" y="0"/>
                </a:lnTo>
                <a:lnTo>
                  <a:pt x="7751191" y="3517140"/>
                </a:lnTo>
                <a:lnTo>
                  <a:pt x="0" y="3517140"/>
                </a:lnTo>
                <a:lnTo>
                  <a:pt x="0" y="0"/>
                </a:lnTo>
                <a:close/>
              </a:path>
            </a:pathLst>
          </a:custGeom>
          <a:blipFill>
            <a:blip r:embed="rId4"/>
            <a:stretch>
              <a:fillRect l="-10299" r="-10299"/>
            </a:stretch>
          </a:blipFill>
          <a:ln w="9525" cap="sq">
            <a:solidFill>
              <a:srgbClr val="000000"/>
            </a:solidFill>
            <a:prstDash val="solid"/>
            <a:miter/>
          </a:ln>
        </p:spPr>
      </p:sp>
      <p:sp>
        <p:nvSpPr>
          <p:cNvPr id="9" name="Freeform 9"/>
          <p:cNvSpPr/>
          <p:nvPr/>
        </p:nvSpPr>
        <p:spPr>
          <a:xfrm>
            <a:off x="9339477" y="2166048"/>
            <a:ext cx="7340038" cy="3799437"/>
          </a:xfrm>
          <a:custGeom>
            <a:avLst/>
            <a:gdLst/>
            <a:ahLst/>
            <a:cxnLst/>
            <a:rect l="l" t="t" r="r" b="b"/>
            <a:pathLst>
              <a:path w="7340038" h="3799437">
                <a:moveTo>
                  <a:pt x="0" y="0"/>
                </a:moveTo>
                <a:lnTo>
                  <a:pt x="7340038" y="0"/>
                </a:lnTo>
                <a:lnTo>
                  <a:pt x="7340038" y="3799437"/>
                </a:lnTo>
                <a:lnTo>
                  <a:pt x="0" y="3799437"/>
                </a:lnTo>
                <a:lnTo>
                  <a:pt x="0" y="0"/>
                </a:lnTo>
                <a:close/>
              </a:path>
            </a:pathLst>
          </a:custGeom>
          <a:blipFill>
            <a:blip r:embed="rId5"/>
            <a:stretch>
              <a:fillRect l="-12203" r="-12203" b="-5749"/>
            </a:stretch>
          </a:blipFill>
          <a:ln w="9525" cap="sq">
            <a:solidFill>
              <a:srgbClr val="000000"/>
            </a:solidFill>
            <a:prstDash val="solid"/>
            <a:miter/>
          </a:ln>
        </p:spPr>
      </p:sp>
      <p:sp>
        <p:nvSpPr>
          <p:cNvPr id="10" name="Freeform 10"/>
          <p:cNvSpPr/>
          <p:nvPr/>
        </p:nvSpPr>
        <p:spPr>
          <a:xfrm>
            <a:off x="2330475" y="5797488"/>
            <a:ext cx="5875858" cy="3238175"/>
          </a:xfrm>
          <a:custGeom>
            <a:avLst/>
            <a:gdLst/>
            <a:ahLst/>
            <a:cxnLst/>
            <a:rect l="l" t="t" r="r" b="b"/>
            <a:pathLst>
              <a:path w="5875858" h="3238175">
                <a:moveTo>
                  <a:pt x="0" y="0"/>
                </a:moveTo>
                <a:lnTo>
                  <a:pt x="5875858" y="0"/>
                </a:lnTo>
                <a:lnTo>
                  <a:pt x="5875858" y="3238174"/>
                </a:lnTo>
                <a:lnTo>
                  <a:pt x="0" y="3238174"/>
                </a:lnTo>
                <a:lnTo>
                  <a:pt x="0" y="0"/>
                </a:lnTo>
                <a:close/>
              </a:path>
            </a:pathLst>
          </a:custGeom>
          <a:blipFill>
            <a:blip r:embed="rId6"/>
            <a:stretch>
              <a:fillRect l="-9739" r="-9739"/>
            </a:stretch>
          </a:blipFill>
          <a:ln w="9525" cap="sq">
            <a:solidFill>
              <a:srgbClr val="000000"/>
            </a:solidFill>
            <a:prstDash val="solid"/>
            <a:miter/>
          </a:ln>
        </p:spPr>
      </p:sp>
      <p:sp>
        <p:nvSpPr>
          <p:cNvPr id="11" name="Freeform 11"/>
          <p:cNvSpPr/>
          <p:nvPr/>
        </p:nvSpPr>
        <p:spPr>
          <a:xfrm>
            <a:off x="10195634" y="6131311"/>
            <a:ext cx="5627724" cy="2904351"/>
          </a:xfrm>
          <a:custGeom>
            <a:avLst/>
            <a:gdLst/>
            <a:ahLst/>
            <a:cxnLst/>
            <a:rect l="l" t="t" r="r" b="b"/>
            <a:pathLst>
              <a:path w="5627724" h="2904351">
                <a:moveTo>
                  <a:pt x="0" y="0"/>
                </a:moveTo>
                <a:lnTo>
                  <a:pt x="5627725" y="0"/>
                </a:lnTo>
                <a:lnTo>
                  <a:pt x="5627725" y="2904351"/>
                </a:lnTo>
                <a:lnTo>
                  <a:pt x="0" y="2904351"/>
                </a:lnTo>
                <a:lnTo>
                  <a:pt x="0" y="0"/>
                </a:lnTo>
                <a:close/>
              </a:path>
            </a:pathLst>
          </a:custGeom>
          <a:blipFill>
            <a:blip r:embed="rId7"/>
            <a:stretch>
              <a:fillRect l="-10544" r="-10544" b="-5878"/>
            </a:stretch>
          </a:blipFill>
          <a:ln w="9525" cap="sq">
            <a:solidFill>
              <a:srgbClr val="000000"/>
            </a:solidFill>
            <a:prstDash val="solid"/>
            <a:miter/>
          </a:ln>
        </p:spPr>
      </p:sp>
      <p:sp>
        <p:nvSpPr>
          <p:cNvPr id="12" name="TextBox 12"/>
          <p:cNvSpPr txBox="1"/>
          <p:nvPr/>
        </p:nvSpPr>
        <p:spPr>
          <a:xfrm>
            <a:off x="1640622" y="1299273"/>
            <a:ext cx="5064977"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VI. KẾT QUẢ ĐẠT ĐƯỢC </a:t>
            </a:r>
          </a:p>
        </p:txBody>
      </p:sp>
      <p:sp>
        <p:nvSpPr>
          <p:cNvPr id="13" name="TextBox 13"/>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37</a:t>
            </a:r>
          </a:p>
        </p:txBody>
      </p:sp>
      <p:sp>
        <p:nvSpPr>
          <p:cNvPr id="14" name="TextBox 14"/>
          <p:cNvSpPr txBox="1"/>
          <p:nvPr/>
        </p:nvSpPr>
        <p:spPr>
          <a:xfrm>
            <a:off x="3886200" y="505661"/>
            <a:ext cx="103495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15" name="TextBox 15"/>
          <p:cNvSpPr txBox="1"/>
          <p:nvPr/>
        </p:nvSpPr>
        <p:spPr>
          <a:xfrm>
            <a:off x="8145801" y="1651698"/>
            <a:ext cx="2689336" cy="410369"/>
          </a:xfrm>
          <a:prstGeom prst="rect">
            <a:avLst/>
          </a:prstGeom>
        </p:spPr>
        <p:txBody>
          <a:bodyPr wrap="square" lIns="0" tIns="0" rIns="0" bIns="0" rtlCol="0" anchor="t">
            <a:spAutoFit/>
          </a:bodyPr>
          <a:lstStyle/>
          <a:p>
            <a:pPr algn="l">
              <a:lnSpc>
                <a:spcPts val="3600"/>
              </a:lnSpc>
            </a:pPr>
            <a:r>
              <a:rPr lang="en-US" sz="2000" b="1" dirty="0" err="1">
                <a:solidFill>
                  <a:srgbClr val="272B64"/>
                </a:solidFill>
                <a:latin typeface="Roboto Bold"/>
                <a:ea typeface="Roboto Bold"/>
                <a:cs typeface="Roboto Bold"/>
                <a:sym typeface="Roboto Bold"/>
              </a:rPr>
              <a:t>Đặt</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sân</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từ</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bước</a:t>
            </a:r>
            <a:r>
              <a:rPr lang="en-US" sz="2000" b="1" dirty="0">
                <a:solidFill>
                  <a:srgbClr val="272B64"/>
                </a:solidFill>
                <a:latin typeface="Roboto Bold"/>
                <a:ea typeface="Roboto Bold"/>
                <a:cs typeface="Roboto Bold"/>
                <a:sym typeface="Roboto Bold"/>
              </a:rPr>
              <a:t> 1 - 4</a:t>
            </a:r>
          </a:p>
        </p:txBody>
      </p:sp>
      <p:sp>
        <p:nvSpPr>
          <p:cNvPr id="16" name="TextBox 16"/>
          <p:cNvSpPr txBox="1"/>
          <p:nvPr/>
        </p:nvSpPr>
        <p:spPr>
          <a:xfrm>
            <a:off x="2330475" y="2514080"/>
            <a:ext cx="441943" cy="410369"/>
          </a:xfrm>
          <a:prstGeom prst="rect">
            <a:avLst/>
          </a:prstGeom>
        </p:spPr>
        <p:txBody>
          <a:bodyPr wrap="square" lIns="0" tIns="0" rIns="0" bIns="0" rtlCol="0" anchor="t">
            <a:spAutoFit/>
          </a:bodyPr>
          <a:lstStyle/>
          <a:p>
            <a:pPr algn="l">
              <a:lnSpc>
                <a:spcPts val="3600"/>
              </a:lnSpc>
            </a:pPr>
            <a:r>
              <a:rPr lang="en-US" sz="2000" b="1" dirty="0">
                <a:solidFill>
                  <a:srgbClr val="272B64"/>
                </a:solidFill>
                <a:latin typeface="Roboto Bold"/>
                <a:ea typeface="Roboto Bold"/>
                <a:cs typeface="Roboto Bold"/>
                <a:sym typeface="Roboto Bold"/>
              </a:rPr>
              <a:t>B1</a:t>
            </a:r>
          </a:p>
        </p:txBody>
      </p:sp>
      <p:sp>
        <p:nvSpPr>
          <p:cNvPr id="17" name="TextBox 17"/>
          <p:cNvSpPr txBox="1"/>
          <p:nvPr/>
        </p:nvSpPr>
        <p:spPr>
          <a:xfrm>
            <a:off x="10195634" y="2514080"/>
            <a:ext cx="1234366" cy="410369"/>
          </a:xfrm>
          <a:prstGeom prst="rect">
            <a:avLst/>
          </a:prstGeom>
        </p:spPr>
        <p:txBody>
          <a:bodyPr wrap="square" lIns="0" tIns="0" rIns="0" bIns="0" rtlCol="0" anchor="t">
            <a:spAutoFit/>
          </a:bodyPr>
          <a:lstStyle/>
          <a:p>
            <a:pPr algn="l">
              <a:lnSpc>
                <a:spcPts val="3600"/>
              </a:lnSpc>
            </a:pPr>
            <a:r>
              <a:rPr lang="en-US" sz="2000" b="1" dirty="0">
                <a:solidFill>
                  <a:srgbClr val="272B64"/>
                </a:solidFill>
                <a:latin typeface="Roboto Bold"/>
                <a:ea typeface="Roboto Bold"/>
                <a:cs typeface="Roboto Bold"/>
                <a:sym typeface="Roboto Bold"/>
              </a:rPr>
              <a:t>B2</a:t>
            </a:r>
          </a:p>
        </p:txBody>
      </p:sp>
      <p:sp>
        <p:nvSpPr>
          <p:cNvPr id="18" name="TextBox 18"/>
          <p:cNvSpPr txBox="1"/>
          <p:nvPr/>
        </p:nvSpPr>
        <p:spPr>
          <a:xfrm>
            <a:off x="2987371" y="6026088"/>
            <a:ext cx="1889429" cy="410369"/>
          </a:xfrm>
          <a:prstGeom prst="rect">
            <a:avLst/>
          </a:prstGeom>
        </p:spPr>
        <p:txBody>
          <a:bodyPr wrap="square" lIns="0" tIns="0" rIns="0" bIns="0" rtlCol="0" anchor="t">
            <a:spAutoFit/>
          </a:bodyPr>
          <a:lstStyle/>
          <a:p>
            <a:pPr algn="l">
              <a:lnSpc>
                <a:spcPts val="3600"/>
              </a:lnSpc>
            </a:pPr>
            <a:r>
              <a:rPr lang="en-US" sz="2000" b="1" dirty="0">
                <a:solidFill>
                  <a:srgbClr val="272B64"/>
                </a:solidFill>
                <a:latin typeface="Roboto Bold"/>
                <a:ea typeface="Roboto Bold"/>
                <a:cs typeface="Roboto Bold"/>
                <a:sym typeface="Roboto Bold"/>
              </a:rPr>
              <a:t>B3</a:t>
            </a:r>
          </a:p>
        </p:txBody>
      </p:sp>
      <p:sp>
        <p:nvSpPr>
          <p:cNvPr id="19" name="TextBox 19"/>
          <p:cNvSpPr txBox="1"/>
          <p:nvPr/>
        </p:nvSpPr>
        <p:spPr>
          <a:xfrm>
            <a:off x="10835137" y="6330887"/>
            <a:ext cx="1433063" cy="410369"/>
          </a:xfrm>
          <a:prstGeom prst="rect">
            <a:avLst/>
          </a:prstGeom>
        </p:spPr>
        <p:txBody>
          <a:bodyPr wrap="square" lIns="0" tIns="0" rIns="0" bIns="0" rtlCol="0" anchor="t">
            <a:spAutoFit/>
          </a:bodyPr>
          <a:lstStyle/>
          <a:p>
            <a:pPr algn="l">
              <a:lnSpc>
                <a:spcPts val="3600"/>
              </a:lnSpc>
            </a:pPr>
            <a:r>
              <a:rPr lang="en-US" sz="2000" b="1" dirty="0">
                <a:solidFill>
                  <a:srgbClr val="272B64"/>
                </a:solidFill>
                <a:latin typeface="Roboto Bold"/>
                <a:ea typeface="Roboto Bold"/>
                <a:cs typeface="Roboto Bold"/>
                <a:sym typeface="Roboto Bold"/>
              </a:rPr>
              <a:t>B4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028700" y="2838192"/>
            <a:ext cx="7323572" cy="5638427"/>
          </a:xfrm>
          <a:custGeom>
            <a:avLst/>
            <a:gdLst/>
            <a:ahLst/>
            <a:cxnLst/>
            <a:rect l="l" t="t" r="r" b="b"/>
            <a:pathLst>
              <a:path w="7323572" h="5638427">
                <a:moveTo>
                  <a:pt x="0" y="0"/>
                </a:moveTo>
                <a:lnTo>
                  <a:pt x="7323572" y="0"/>
                </a:lnTo>
                <a:lnTo>
                  <a:pt x="7323572" y="5638427"/>
                </a:lnTo>
                <a:lnTo>
                  <a:pt x="0" y="5638427"/>
                </a:lnTo>
                <a:lnTo>
                  <a:pt x="0" y="0"/>
                </a:lnTo>
                <a:close/>
              </a:path>
            </a:pathLst>
          </a:custGeom>
          <a:blipFill>
            <a:blip r:embed="rId4"/>
            <a:stretch>
              <a:fillRect l="-11224" r="-11224"/>
            </a:stretch>
          </a:blipFill>
          <a:ln w="9525" cap="sq">
            <a:solidFill>
              <a:srgbClr val="000000"/>
            </a:solidFill>
            <a:prstDash val="solid"/>
            <a:miter/>
          </a:ln>
        </p:spPr>
      </p:sp>
      <p:sp>
        <p:nvSpPr>
          <p:cNvPr id="9" name="Freeform 9"/>
          <p:cNvSpPr/>
          <p:nvPr/>
        </p:nvSpPr>
        <p:spPr>
          <a:xfrm>
            <a:off x="8648709" y="2838192"/>
            <a:ext cx="8562966" cy="5638427"/>
          </a:xfrm>
          <a:custGeom>
            <a:avLst/>
            <a:gdLst/>
            <a:ahLst/>
            <a:cxnLst/>
            <a:rect l="l" t="t" r="r" b="b"/>
            <a:pathLst>
              <a:path w="8562966" h="5638427">
                <a:moveTo>
                  <a:pt x="0" y="0"/>
                </a:moveTo>
                <a:lnTo>
                  <a:pt x="8562966" y="0"/>
                </a:lnTo>
                <a:lnTo>
                  <a:pt x="8562966" y="5638427"/>
                </a:lnTo>
                <a:lnTo>
                  <a:pt x="0" y="5638427"/>
                </a:lnTo>
                <a:lnTo>
                  <a:pt x="0" y="0"/>
                </a:lnTo>
                <a:close/>
              </a:path>
            </a:pathLst>
          </a:custGeom>
          <a:blipFill>
            <a:blip r:embed="rId5"/>
            <a:stretch>
              <a:fillRect l="-11683" r="-11683"/>
            </a:stretch>
          </a:blipFill>
          <a:ln w="9525" cap="sq">
            <a:solidFill>
              <a:srgbClr val="000000"/>
            </a:solidFill>
            <a:prstDash val="solid"/>
            <a:miter/>
          </a:ln>
        </p:spPr>
      </p:sp>
      <p:sp>
        <p:nvSpPr>
          <p:cNvPr id="10" name="TextBox 10"/>
          <p:cNvSpPr txBox="1"/>
          <p:nvPr/>
        </p:nvSpPr>
        <p:spPr>
          <a:xfrm>
            <a:off x="1640623" y="1299273"/>
            <a:ext cx="7008086"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VI. KẾT QUẢ ĐẠT ĐƯỢC </a:t>
            </a:r>
          </a:p>
        </p:txBody>
      </p:sp>
      <p:sp>
        <p:nvSpPr>
          <p:cNvPr id="11" name="TextBox 11"/>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38</a:t>
            </a:r>
          </a:p>
        </p:txBody>
      </p:sp>
      <p:sp>
        <p:nvSpPr>
          <p:cNvPr id="12" name="TextBox 12"/>
          <p:cNvSpPr txBox="1"/>
          <p:nvPr/>
        </p:nvSpPr>
        <p:spPr>
          <a:xfrm>
            <a:off x="4052292" y="505661"/>
            <a:ext cx="115687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13" name="TextBox 13"/>
          <p:cNvSpPr txBox="1"/>
          <p:nvPr/>
        </p:nvSpPr>
        <p:spPr>
          <a:xfrm>
            <a:off x="3786043" y="2373532"/>
            <a:ext cx="2005157" cy="410369"/>
          </a:xfrm>
          <a:prstGeom prst="rect">
            <a:avLst/>
          </a:prstGeom>
        </p:spPr>
        <p:txBody>
          <a:bodyPr wrap="square" lIns="0" tIns="0" rIns="0" bIns="0" rtlCol="0" anchor="t">
            <a:spAutoFit/>
          </a:bodyPr>
          <a:lstStyle/>
          <a:p>
            <a:pPr algn="l">
              <a:lnSpc>
                <a:spcPts val="3600"/>
              </a:lnSpc>
            </a:pPr>
            <a:r>
              <a:rPr lang="en-US" sz="2000" b="1" dirty="0">
                <a:solidFill>
                  <a:srgbClr val="272B64"/>
                </a:solidFill>
                <a:latin typeface="Roboto Bold"/>
                <a:ea typeface="Roboto Bold"/>
                <a:cs typeface="Roboto Bold"/>
                <a:sym typeface="Roboto Bold"/>
              </a:rPr>
              <a:t>Tin </a:t>
            </a:r>
            <a:r>
              <a:rPr lang="en-US" sz="2000" b="1" dirty="0" err="1">
                <a:solidFill>
                  <a:srgbClr val="272B64"/>
                </a:solidFill>
                <a:latin typeface="Roboto Bold"/>
                <a:ea typeface="Roboto Bold"/>
                <a:cs typeface="Roboto Bold"/>
                <a:sym typeface="Roboto Bold"/>
              </a:rPr>
              <a:t>tức</a:t>
            </a:r>
            <a:endParaRPr lang="en-US" sz="2000" b="1" dirty="0">
              <a:solidFill>
                <a:srgbClr val="272B64"/>
              </a:solidFill>
              <a:latin typeface="Roboto Bold"/>
              <a:ea typeface="Roboto Bold"/>
              <a:cs typeface="Roboto Bold"/>
              <a:sym typeface="Roboto Bold"/>
            </a:endParaRPr>
          </a:p>
        </p:txBody>
      </p:sp>
      <p:sp>
        <p:nvSpPr>
          <p:cNvPr id="14" name="TextBox 14"/>
          <p:cNvSpPr txBox="1"/>
          <p:nvPr/>
        </p:nvSpPr>
        <p:spPr>
          <a:xfrm>
            <a:off x="12069808" y="2325907"/>
            <a:ext cx="2865391" cy="410369"/>
          </a:xfrm>
          <a:prstGeom prst="rect">
            <a:avLst/>
          </a:prstGeom>
        </p:spPr>
        <p:txBody>
          <a:bodyPr wrap="square" lIns="0" tIns="0" rIns="0" bIns="0" rtlCol="0" anchor="t">
            <a:spAutoFit/>
          </a:bodyPr>
          <a:lstStyle/>
          <a:p>
            <a:pPr algn="l">
              <a:lnSpc>
                <a:spcPts val="3600"/>
              </a:lnSpc>
            </a:pPr>
            <a:r>
              <a:rPr lang="en-US" sz="2000" b="1" dirty="0" err="1">
                <a:solidFill>
                  <a:srgbClr val="272B64"/>
                </a:solidFill>
                <a:latin typeface="Roboto Bold"/>
                <a:ea typeface="Roboto Bold"/>
                <a:cs typeface="Roboto Bold"/>
                <a:sym typeface="Roboto Bold"/>
              </a:rPr>
              <a:t>Sự</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kiện</a:t>
            </a:r>
            <a:endParaRPr lang="en-US" sz="2000" b="1" dirty="0">
              <a:solidFill>
                <a:srgbClr val="272B64"/>
              </a:solidFill>
              <a:latin typeface="Roboto Bold"/>
              <a:ea typeface="Roboto Bold"/>
              <a:cs typeface="Roboto Bold"/>
              <a:sym typeface="Roboto 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TextBox 8"/>
          <p:cNvSpPr txBox="1"/>
          <p:nvPr/>
        </p:nvSpPr>
        <p:spPr>
          <a:xfrm>
            <a:off x="1640622" y="1299273"/>
            <a:ext cx="6741377"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VI. KẾT QUẢ ĐẠT ĐƯỢC </a:t>
            </a:r>
          </a:p>
        </p:txBody>
      </p:sp>
      <p:sp>
        <p:nvSpPr>
          <p:cNvPr id="9" name="TextBox 9"/>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39</a:t>
            </a:r>
          </a:p>
        </p:txBody>
      </p:sp>
      <p:sp>
        <p:nvSpPr>
          <p:cNvPr id="10" name="TextBox 10"/>
          <p:cNvSpPr txBox="1"/>
          <p:nvPr/>
        </p:nvSpPr>
        <p:spPr>
          <a:xfrm>
            <a:off x="4052292" y="505661"/>
            <a:ext cx="11035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11" name="TextBox 11"/>
          <p:cNvSpPr txBox="1"/>
          <p:nvPr/>
        </p:nvSpPr>
        <p:spPr>
          <a:xfrm>
            <a:off x="3786043" y="2613723"/>
            <a:ext cx="4081588" cy="410369"/>
          </a:xfrm>
          <a:prstGeom prst="rect">
            <a:avLst/>
          </a:prstGeom>
        </p:spPr>
        <p:txBody>
          <a:bodyPr wrap="square" lIns="0" tIns="0" rIns="0" bIns="0" rtlCol="0" anchor="t">
            <a:spAutoFit/>
          </a:bodyPr>
          <a:lstStyle/>
          <a:p>
            <a:pPr algn="l">
              <a:lnSpc>
                <a:spcPts val="3600"/>
              </a:lnSpc>
            </a:pPr>
            <a:r>
              <a:rPr lang="en-US" sz="2000" b="1" dirty="0" err="1">
                <a:solidFill>
                  <a:srgbClr val="272B64"/>
                </a:solidFill>
                <a:latin typeface="Roboto Bold"/>
                <a:ea typeface="Roboto Bold"/>
                <a:cs typeface="Roboto Bold"/>
                <a:sym typeface="Roboto Bold"/>
              </a:rPr>
              <a:t>Thống</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kê</a:t>
            </a:r>
            <a:endParaRPr lang="en-US" sz="2000" b="1" dirty="0">
              <a:solidFill>
                <a:srgbClr val="272B64"/>
              </a:solidFill>
              <a:latin typeface="Roboto Bold"/>
              <a:ea typeface="Roboto Bold"/>
              <a:cs typeface="Roboto Bold"/>
              <a:sym typeface="Roboto Bold"/>
            </a:endParaRPr>
          </a:p>
        </p:txBody>
      </p:sp>
      <p:sp>
        <p:nvSpPr>
          <p:cNvPr id="12" name="TextBox 12"/>
          <p:cNvSpPr txBox="1"/>
          <p:nvPr/>
        </p:nvSpPr>
        <p:spPr>
          <a:xfrm>
            <a:off x="12069809" y="2566098"/>
            <a:ext cx="1950991" cy="410369"/>
          </a:xfrm>
          <a:prstGeom prst="rect">
            <a:avLst/>
          </a:prstGeom>
        </p:spPr>
        <p:txBody>
          <a:bodyPr wrap="square" lIns="0" tIns="0" rIns="0" bIns="0" rtlCol="0" anchor="t">
            <a:spAutoFit/>
          </a:bodyPr>
          <a:lstStyle/>
          <a:p>
            <a:pPr algn="l">
              <a:lnSpc>
                <a:spcPts val="3600"/>
              </a:lnSpc>
            </a:pPr>
            <a:r>
              <a:rPr lang="en-US" sz="2000" b="1" dirty="0" err="1">
                <a:solidFill>
                  <a:srgbClr val="272B64"/>
                </a:solidFill>
                <a:latin typeface="Roboto Bold"/>
                <a:ea typeface="Roboto Bold"/>
                <a:cs typeface="Roboto Bold"/>
                <a:sym typeface="Roboto Bold"/>
              </a:rPr>
              <a:t>Tổng</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quan</a:t>
            </a:r>
            <a:endParaRPr lang="en-US" sz="2000" b="1" dirty="0">
              <a:solidFill>
                <a:srgbClr val="272B64"/>
              </a:solidFill>
              <a:latin typeface="Roboto Bold"/>
              <a:ea typeface="Roboto Bold"/>
              <a:cs typeface="Roboto Bold"/>
              <a:sym typeface="Roboto Bold"/>
            </a:endParaRPr>
          </a:p>
        </p:txBody>
      </p:sp>
      <p:sp>
        <p:nvSpPr>
          <p:cNvPr id="13" name="Freeform 13"/>
          <p:cNvSpPr/>
          <p:nvPr/>
        </p:nvSpPr>
        <p:spPr>
          <a:xfrm>
            <a:off x="8778838" y="3173632"/>
            <a:ext cx="8432837" cy="5152585"/>
          </a:xfrm>
          <a:custGeom>
            <a:avLst/>
            <a:gdLst/>
            <a:ahLst/>
            <a:cxnLst/>
            <a:rect l="l" t="t" r="r" b="b"/>
            <a:pathLst>
              <a:path w="8432837" h="5152585">
                <a:moveTo>
                  <a:pt x="0" y="0"/>
                </a:moveTo>
                <a:lnTo>
                  <a:pt x="8432837" y="0"/>
                </a:lnTo>
                <a:lnTo>
                  <a:pt x="8432837" y="5152585"/>
                </a:lnTo>
                <a:lnTo>
                  <a:pt x="0" y="5152585"/>
                </a:lnTo>
                <a:lnTo>
                  <a:pt x="0" y="0"/>
                </a:lnTo>
                <a:close/>
              </a:path>
            </a:pathLst>
          </a:custGeom>
          <a:blipFill>
            <a:blip r:embed="rId4"/>
            <a:stretch>
              <a:fillRect l="-16383"/>
            </a:stretch>
          </a:blipFill>
          <a:ln w="9525" cap="sq">
            <a:solidFill>
              <a:srgbClr val="000000"/>
            </a:solidFill>
            <a:prstDash val="solid"/>
            <a:miter/>
          </a:ln>
        </p:spPr>
      </p:sp>
      <p:sp>
        <p:nvSpPr>
          <p:cNvPr id="14" name="Freeform 14"/>
          <p:cNvSpPr/>
          <p:nvPr/>
        </p:nvSpPr>
        <p:spPr>
          <a:xfrm>
            <a:off x="1028700" y="3173632"/>
            <a:ext cx="7659300" cy="5152585"/>
          </a:xfrm>
          <a:custGeom>
            <a:avLst/>
            <a:gdLst/>
            <a:ahLst/>
            <a:cxnLst/>
            <a:rect l="l" t="t" r="r" b="b"/>
            <a:pathLst>
              <a:path w="7659300" h="5152585">
                <a:moveTo>
                  <a:pt x="0" y="0"/>
                </a:moveTo>
                <a:lnTo>
                  <a:pt x="7659300" y="0"/>
                </a:lnTo>
                <a:lnTo>
                  <a:pt x="7659300" y="5152585"/>
                </a:lnTo>
                <a:lnTo>
                  <a:pt x="0" y="5152585"/>
                </a:lnTo>
                <a:lnTo>
                  <a:pt x="0" y="0"/>
                </a:lnTo>
                <a:close/>
              </a:path>
            </a:pathLst>
          </a:custGeom>
          <a:blipFill>
            <a:blip r:embed="rId5"/>
            <a:stretch>
              <a:fillRect l="-17401" r="-1401"/>
            </a:stretch>
          </a:blipFill>
          <a:ln w="9525" cap="sq">
            <a:solidFill>
              <a:srgbClr val="000000"/>
            </a:solid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Freeform 2"/>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3" name="TextBox 3"/>
          <p:cNvSpPr txBox="1"/>
          <p:nvPr/>
        </p:nvSpPr>
        <p:spPr>
          <a:xfrm>
            <a:off x="2823426" y="1432623"/>
            <a:ext cx="2586774" cy="583493"/>
          </a:xfrm>
          <a:prstGeom prst="rect">
            <a:avLst/>
          </a:prstGeom>
        </p:spPr>
        <p:txBody>
          <a:bodyPr wrap="square" lIns="0" tIns="0" rIns="0" bIns="0" rtlCol="0" anchor="t">
            <a:spAutoFit/>
          </a:bodyPr>
          <a:lstStyle/>
          <a:p>
            <a:pPr algn="l">
              <a:lnSpc>
                <a:spcPts val="4900"/>
              </a:lnSpc>
              <a:spcBef>
                <a:spcPct val="0"/>
              </a:spcBef>
            </a:pPr>
            <a:r>
              <a:rPr lang="en-US" sz="3500" b="1" dirty="0">
                <a:solidFill>
                  <a:srgbClr val="FF914D"/>
                </a:solidFill>
                <a:latin typeface="Roboto Bold"/>
                <a:ea typeface="Roboto Bold"/>
                <a:cs typeface="Roboto Bold"/>
                <a:sym typeface="Roboto Bold"/>
              </a:rPr>
              <a:t>I. </a:t>
            </a:r>
            <a:r>
              <a:rPr lang="en-US" sz="3500" b="1" dirty="0" err="1">
                <a:solidFill>
                  <a:srgbClr val="FF914D"/>
                </a:solidFill>
                <a:latin typeface="Roboto Bold"/>
                <a:ea typeface="Roboto Bold"/>
                <a:cs typeface="Roboto Bold"/>
                <a:sym typeface="Roboto Bold"/>
              </a:rPr>
              <a:t>Tổng</a:t>
            </a:r>
            <a:r>
              <a:rPr lang="en-US" sz="3500" b="1" dirty="0">
                <a:solidFill>
                  <a:srgbClr val="FF914D"/>
                </a:solidFill>
                <a:latin typeface="Roboto Bold"/>
                <a:ea typeface="Roboto Bold"/>
                <a:cs typeface="Roboto Bold"/>
                <a:sym typeface="Roboto Bold"/>
              </a:rPr>
              <a:t> </a:t>
            </a:r>
            <a:r>
              <a:rPr lang="en-US" sz="3500" b="1" dirty="0" err="1">
                <a:solidFill>
                  <a:srgbClr val="FF914D"/>
                </a:solidFill>
                <a:latin typeface="Roboto Bold"/>
                <a:ea typeface="Roboto Bold"/>
                <a:cs typeface="Roboto Bold"/>
                <a:sym typeface="Roboto Bold"/>
              </a:rPr>
              <a:t>quan</a:t>
            </a:r>
            <a:endParaRPr lang="en-US" sz="3500" b="1" dirty="0">
              <a:solidFill>
                <a:srgbClr val="FF914D"/>
              </a:solidFill>
              <a:latin typeface="Roboto Bold"/>
              <a:ea typeface="Roboto Bold"/>
              <a:cs typeface="Roboto Bold"/>
              <a:sym typeface="Roboto Bold"/>
            </a:endParaRPr>
          </a:p>
        </p:txBody>
      </p:sp>
      <p:sp>
        <p:nvSpPr>
          <p:cNvPr id="4" name="AutoShape 4"/>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5" name="AutoShape 5"/>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6" name="TextBox 6"/>
          <p:cNvSpPr txBox="1"/>
          <p:nvPr/>
        </p:nvSpPr>
        <p:spPr>
          <a:xfrm>
            <a:off x="2823426" y="2186887"/>
            <a:ext cx="9471664" cy="5334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1. Lý do chọn đề tài</a:t>
            </a:r>
          </a:p>
        </p:txBody>
      </p:sp>
      <p:sp>
        <p:nvSpPr>
          <p:cNvPr id="7" name="TextBox 7"/>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04</a:t>
            </a:r>
          </a:p>
        </p:txBody>
      </p:sp>
      <p:sp>
        <p:nvSpPr>
          <p:cNvPr id="8" name="TextBox 8"/>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9" name="TextBox 9"/>
          <p:cNvSpPr txBox="1"/>
          <p:nvPr/>
        </p:nvSpPr>
        <p:spPr>
          <a:xfrm>
            <a:off x="2795862" y="3006037"/>
            <a:ext cx="15492138" cy="2451100"/>
          </a:xfrm>
          <a:prstGeom prst="rect">
            <a:avLst/>
          </a:prstGeom>
        </p:spPr>
        <p:txBody>
          <a:bodyPr lIns="0" tIns="0" rIns="0" bIns="0" rtlCol="0" anchor="t">
            <a:spAutoFit/>
          </a:bodyPr>
          <a:lstStyle/>
          <a:p>
            <a:pPr marL="0" lvl="0" indent="0" algn="just">
              <a:lnSpc>
                <a:spcPts val="4999"/>
              </a:lnSpc>
            </a:pPr>
            <a:r>
              <a:rPr lang="en-US" sz="2499" b="1">
                <a:solidFill>
                  <a:srgbClr val="272B64"/>
                </a:solidFill>
                <a:latin typeface="Roboto Bold"/>
                <a:ea typeface="Roboto Bold"/>
                <a:cs typeface="Roboto Bold"/>
                <a:sym typeface="Roboto Bold"/>
              </a:rPr>
              <a:t>- </a:t>
            </a:r>
            <a:r>
              <a:rPr lang="en-US" sz="2499" b="1" u="none" strike="noStrike">
                <a:solidFill>
                  <a:srgbClr val="272B64"/>
                </a:solidFill>
                <a:latin typeface="Roboto Bold"/>
                <a:ea typeface="Roboto Bold"/>
                <a:cs typeface="Roboto Bold"/>
                <a:sym typeface="Roboto Bold"/>
              </a:rPr>
              <a:t>Nhu cầu thực tế: Quản lý nhà thi đấu trong trường hiện nay còn nhiều hạn chế, chủ yếu thủ công.</a:t>
            </a:r>
          </a:p>
          <a:p>
            <a:pPr marL="0" lvl="0" indent="0" algn="just">
              <a:lnSpc>
                <a:spcPts val="4999"/>
              </a:lnSpc>
            </a:pPr>
            <a:r>
              <a:rPr lang="en-US" sz="2499" b="1" u="none" strike="noStrike">
                <a:solidFill>
                  <a:srgbClr val="272B64"/>
                </a:solidFill>
                <a:latin typeface="Roboto Bold"/>
                <a:ea typeface="Roboto Bold"/>
                <a:cs typeface="Roboto Bold"/>
                <a:sym typeface="Roboto Bold"/>
              </a:rPr>
              <a:t>- Tính minh bạch: Cần một hệ thống đặt sân và quản lý rõ ràng, tránh trùng lịch và sai sót.</a:t>
            </a:r>
          </a:p>
          <a:p>
            <a:pPr marL="0" lvl="0" indent="0" algn="just">
              <a:lnSpc>
                <a:spcPts val="4999"/>
              </a:lnSpc>
            </a:pPr>
            <a:r>
              <a:rPr lang="en-US" sz="2499" b="1" u="none" strike="noStrike">
                <a:solidFill>
                  <a:srgbClr val="272B64"/>
                </a:solidFill>
                <a:latin typeface="Roboto Bold"/>
                <a:ea typeface="Roboto Bold"/>
                <a:cs typeface="Roboto Bold"/>
                <a:sym typeface="Roboto Bold"/>
              </a:rPr>
              <a:t>- Tiện lợi cho sinh viên: Hỗ trợ sinh viên dễ dàng đặt sân và theo dõi lịch hoạt động.</a:t>
            </a:r>
          </a:p>
          <a:p>
            <a:pPr marL="0" lvl="0" indent="0" algn="just">
              <a:lnSpc>
                <a:spcPts val="4999"/>
              </a:lnSpc>
            </a:pPr>
            <a:r>
              <a:rPr lang="en-US" sz="2499" b="1" u="none" strike="noStrike">
                <a:solidFill>
                  <a:srgbClr val="272B64"/>
                </a:solidFill>
                <a:latin typeface="Roboto Bold"/>
                <a:ea typeface="Roboto Bold"/>
                <a:cs typeface="Roboto Bold"/>
                <a:sym typeface="Roboto Bold"/>
              </a:rPr>
              <a:t>- Hỗ trợ quản lý: Giúp ban quản lý theo dõi thiết bị, sự kiện, doanh thu nhanh chóng và chính xác.</a:t>
            </a:r>
          </a:p>
        </p:txBody>
      </p:sp>
      <p:grpSp>
        <p:nvGrpSpPr>
          <p:cNvPr id="10" name="Group 10"/>
          <p:cNvGrpSpPr/>
          <p:nvPr/>
        </p:nvGrpSpPr>
        <p:grpSpPr>
          <a:xfrm>
            <a:off x="14423021" y="496646"/>
            <a:ext cx="915767" cy="465889"/>
            <a:chOff x="0" y="0"/>
            <a:chExt cx="1221023" cy="621186"/>
          </a:xfrm>
        </p:grpSpPr>
        <p:sp>
          <p:nvSpPr>
            <p:cNvPr id="11" name="Freeform 11"/>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12" name="TextBox 12"/>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grpSp>
        <p:nvGrpSpPr>
          <p:cNvPr id="5" name="Group 5"/>
          <p:cNvGrpSpPr/>
          <p:nvPr/>
        </p:nvGrpSpPr>
        <p:grpSpPr>
          <a:xfrm>
            <a:off x="14423021" y="496646"/>
            <a:ext cx="915767" cy="465889"/>
            <a:chOff x="0" y="0"/>
            <a:chExt cx="1221023" cy="621186"/>
          </a:xfrm>
        </p:grpSpPr>
        <p:sp>
          <p:nvSpPr>
            <p:cNvPr id="6" name="Freeform 6"/>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7" name="TextBox 7"/>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8" name="Freeform 8"/>
          <p:cNvSpPr/>
          <p:nvPr/>
        </p:nvSpPr>
        <p:spPr>
          <a:xfrm>
            <a:off x="10820607" y="2352221"/>
            <a:ext cx="4931501" cy="3247284"/>
          </a:xfrm>
          <a:custGeom>
            <a:avLst/>
            <a:gdLst/>
            <a:ahLst/>
            <a:cxnLst/>
            <a:rect l="l" t="t" r="r" b="b"/>
            <a:pathLst>
              <a:path w="4931501" h="3247284">
                <a:moveTo>
                  <a:pt x="0" y="0"/>
                </a:moveTo>
                <a:lnTo>
                  <a:pt x="4931501" y="0"/>
                </a:lnTo>
                <a:lnTo>
                  <a:pt x="4931501" y="3247284"/>
                </a:lnTo>
                <a:lnTo>
                  <a:pt x="0" y="3247284"/>
                </a:lnTo>
                <a:lnTo>
                  <a:pt x="0" y="0"/>
                </a:lnTo>
                <a:close/>
              </a:path>
            </a:pathLst>
          </a:custGeom>
          <a:blipFill>
            <a:blip r:embed="rId4"/>
            <a:stretch>
              <a:fillRect l="-16287"/>
            </a:stretch>
          </a:blipFill>
          <a:ln w="9525" cap="sq">
            <a:solidFill>
              <a:srgbClr val="000000"/>
            </a:solidFill>
            <a:prstDash val="solid"/>
            <a:miter/>
          </a:ln>
        </p:spPr>
      </p:sp>
      <p:sp>
        <p:nvSpPr>
          <p:cNvPr id="9" name="Freeform 9"/>
          <p:cNvSpPr/>
          <p:nvPr/>
        </p:nvSpPr>
        <p:spPr>
          <a:xfrm>
            <a:off x="1675792" y="2547667"/>
            <a:ext cx="6451442" cy="3269302"/>
          </a:xfrm>
          <a:custGeom>
            <a:avLst/>
            <a:gdLst/>
            <a:ahLst/>
            <a:cxnLst/>
            <a:rect l="l" t="t" r="r" b="b"/>
            <a:pathLst>
              <a:path w="6451442" h="3269302">
                <a:moveTo>
                  <a:pt x="0" y="0"/>
                </a:moveTo>
                <a:lnTo>
                  <a:pt x="6451442" y="0"/>
                </a:lnTo>
                <a:lnTo>
                  <a:pt x="6451442" y="3269303"/>
                </a:lnTo>
                <a:lnTo>
                  <a:pt x="0" y="3269303"/>
                </a:lnTo>
                <a:lnTo>
                  <a:pt x="0" y="0"/>
                </a:lnTo>
                <a:close/>
              </a:path>
            </a:pathLst>
          </a:custGeom>
          <a:blipFill>
            <a:blip r:embed="rId5"/>
            <a:stretch>
              <a:fillRect l="-15849" b="-5446"/>
            </a:stretch>
          </a:blipFill>
          <a:ln w="9525" cap="sq">
            <a:solidFill>
              <a:srgbClr val="000000"/>
            </a:solidFill>
            <a:prstDash val="solid"/>
            <a:miter/>
          </a:ln>
        </p:spPr>
      </p:sp>
      <p:sp>
        <p:nvSpPr>
          <p:cNvPr id="10" name="Freeform 10"/>
          <p:cNvSpPr/>
          <p:nvPr/>
        </p:nvSpPr>
        <p:spPr>
          <a:xfrm>
            <a:off x="1298802" y="6745541"/>
            <a:ext cx="7205423" cy="2332756"/>
          </a:xfrm>
          <a:custGeom>
            <a:avLst/>
            <a:gdLst/>
            <a:ahLst/>
            <a:cxnLst/>
            <a:rect l="l" t="t" r="r" b="b"/>
            <a:pathLst>
              <a:path w="7205423" h="2332756">
                <a:moveTo>
                  <a:pt x="0" y="0"/>
                </a:moveTo>
                <a:lnTo>
                  <a:pt x="7205423" y="0"/>
                </a:lnTo>
                <a:lnTo>
                  <a:pt x="7205423" y="2332756"/>
                </a:lnTo>
                <a:lnTo>
                  <a:pt x="0" y="2332756"/>
                </a:lnTo>
                <a:lnTo>
                  <a:pt x="0" y="0"/>
                </a:lnTo>
                <a:close/>
              </a:path>
            </a:pathLst>
          </a:custGeom>
          <a:blipFill>
            <a:blip r:embed="rId6"/>
            <a:stretch>
              <a:fillRect/>
            </a:stretch>
          </a:blipFill>
          <a:ln w="9525" cap="sq">
            <a:solidFill>
              <a:srgbClr val="000000"/>
            </a:solidFill>
            <a:prstDash val="solid"/>
            <a:miter/>
          </a:ln>
        </p:spPr>
      </p:sp>
      <p:sp>
        <p:nvSpPr>
          <p:cNvPr id="11" name="Freeform 11"/>
          <p:cNvSpPr/>
          <p:nvPr/>
        </p:nvSpPr>
        <p:spPr>
          <a:xfrm>
            <a:off x="10626723" y="6463186"/>
            <a:ext cx="6135157" cy="2615111"/>
          </a:xfrm>
          <a:custGeom>
            <a:avLst/>
            <a:gdLst/>
            <a:ahLst/>
            <a:cxnLst/>
            <a:rect l="l" t="t" r="r" b="b"/>
            <a:pathLst>
              <a:path w="6135157" h="2615111">
                <a:moveTo>
                  <a:pt x="0" y="0"/>
                </a:moveTo>
                <a:lnTo>
                  <a:pt x="6135158" y="0"/>
                </a:lnTo>
                <a:lnTo>
                  <a:pt x="6135158" y="2615111"/>
                </a:lnTo>
                <a:lnTo>
                  <a:pt x="0" y="2615111"/>
                </a:lnTo>
                <a:lnTo>
                  <a:pt x="0" y="0"/>
                </a:lnTo>
                <a:close/>
              </a:path>
            </a:pathLst>
          </a:custGeom>
          <a:blipFill>
            <a:blip r:embed="rId7"/>
            <a:stretch>
              <a:fillRect/>
            </a:stretch>
          </a:blipFill>
          <a:ln w="9525" cap="sq">
            <a:solidFill>
              <a:srgbClr val="000000"/>
            </a:solidFill>
            <a:prstDash val="solid"/>
            <a:miter/>
          </a:ln>
        </p:spPr>
      </p:sp>
      <p:sp>
        <p:nvSpPr>
          <p:cNvPr id="12" name="TextBox 12"/>
          <p:cNvSpPr txBox="1"/>
          <p:nvPr/>
        </p:nvSpPr>
        <p:spPr>
          <a:xfrm>
            <a:off x="1640622" y="1299273"/>
            <a:ext cx="5903177" cy="718145"/>
          </a:xfrm>
          <a:prstGeom prst="rect">
            <a:avLst/>
          </a:prstGeom>
        </p:spPr>
        <p:txBody>
          <a:bodyPr wrap="square" lIns="0" tIns="0" rIns="0" bIns="0" rtlCol="0" anchor="t">
            <a:spAutoFit/>
          </a:bodyPr>
          <a:lstStyle/>
          <a:p>
            <a:pPr algn="l">
              <a:lnSpc>
                <a:spcPts val="6300"/>
              </a:lnSpc>
            </a:pPr>
            <a:r>
              <a:rPr lang="en-US" sz="3500" b="1" dirty="0">
                <a:solidFill>
                  <a:srgbClr val="FF914D"/>
                </a:solidFill>
                <a:latin typeface="Roboto Bold"/>
                <a:ea typeface="Roboto Bold"/>
                <a:cs typeface="Roboto Bold"/>
                <a:sym typeface="Roboto Bold"/>
              </a:rPr>
              <a:t>VI. KẾT QUẢ ĐẠT ĐƯỢC </a:t>
            </a:r>
          </a:p>
        </p:txBody>
      </p:sp>
      <p:sp>
        <p:nvSpPr>
          <p:cNvPr id="13" name="TextBox 13"/>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40</a:t>
            </a:r>
          </a:p>
        </p:txBody>
      </p:sp>
      <p:sp>
        <p:nvSpPr>
          <p:cNvPr id="14" name="TextBox 14"/>
          <p:cNvSpPr txBox="1"/>
          <p:nvPr/>
        </p:nvSpPr>
        <p:spPr>
          <a:xfrm>
            <a:off x="4052291" y="505661"/>
            <a:ext cx="10454407"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15" name="TextBox 15"/>
          <p:cNvSpPr txBox="1"/>
          <p:nvPr/>
        </p:nvSpPr>
        <p:spPr>
          <a:xfrm>
            <a:off x="4253678" y="2109517"/>
            <a:ext cx="2680522" cy="410369"/>
          </a:xfrm>
          <a:prstGeom prst="rect">
            <a:avLst/>
          </a:prstGeom>
        </p:spPr>
        <p:txBody>
          <a:bodyPr wrap="square" lIns="0" tIns="0" rIns="0" bIns="0" rtlCol="0" anchor="t">
            <a:spAutoFit/>
          </a:bodyPr>
          <a:lstStyle/>
          <a:p>
            <a:pPr algn="l">
              <a:lnSpc>
                <a:spcPts val="3600"/>
              </a:lnSpc>
            </a:pPr>
            <a:r>
              <a:rPr lang="en-US" sz="2000" b="1" dirty="0" err="1">
                <a:solidFill>
                  <a:srgbClr val="272B64"/>
                </a:solidFill>
                <a:latin typeface="Roboto Bold"/>
                <a:ea typeface="Roboto Bold"/>
                <a:cs typeface="Roboto Bold"/>
                <a:sym typeface="Roboto Bold"/>
              </a:rPr>
              <a:t>Thêm</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thiết</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bị</a:t>
            </a:r>
            <a:endParaRPr lang="en-US" sz="2000" b="1" dirty="0">
              <a:solidFill>
                <a:srgbClr val="272B64"/>
              </a:solidFill>
              <a:latin typeface="Roboto Bold"/>
              <a:ea typeface="Roboto Bold"/>
              <a:cs typeface="Roboto Bold"/>
              <a:sym typeface="Roboto Bold"/>
            </a:endParaRPr>
          </a:p>
        </p:txBody>
      </p:sp>
      <p:sp>
        <p:nvSpPr>
          <p:cNvPr id="17" name="TextBox 17"/>
          <p:cNvSpPr txBox="1"/>
          <p:nvPr/>
        </p:nvSpPr>
        <p:spPr>
          <a:xfrm>
            <a:off x="12530683" y="1957117"/>
            <a:ext cx="3014117" cy="410369"/>
          </a:xfrm>
          <a:prstGeom prst="rect">
            <a:avLst/>
          </a:prstGeom>
        </p:spPr>
        <p:txBody>
          <a:bodyPr wrap="square" lIns="0" tIns="0" rIns="0" bIns="0" rtlCol="0" anchor="t">
            <a:spAutoFit/>
          </a:bodyPr>
          <a:lstStyle/>
          <a:p>
            <a:pPr algn="l">
              <a:lnSpc>
                <a:spcPts val="3600"/>
              </a:lnSpc>
            </a:pPr>
            <a:r>
              <a:rPr lang="en-US" sz="2000" b="1" dirty="0" err="1">
                <a:solidFill>
                  <a:srgbClr val="272B64"/>
                </a:solidFill>
                <a:latin typeface="Roboto Bold"/>
                <a:ea typeface="Roboto Bold"/>
                <a:cs typeface="Roboto Bold"/>
                <a:sym typeface="Roboto Bold"/>
              </a:rPr>
              <a:t>Thêm</a:t>
            </a:r>
            <a:r>
              <a:rPr lang="en-US" sz="2000" b="1" dirty="0">
                <a:solidFill>
                  <a:srgbClr val="272B64"/>
                </a:solidFill>
                <a:latin typeface="Roboto Bold"/>
                <a:ea typeface="Roboto Bold"/>
                <a:cs typeface="Roboto Bold"/>
                <a:sym typeface="Roboto Bold"/>
              </a:rPr>
              <a:t> tin </a:t>
            </a:r>
            <a:r>
              <a:rPr lang="en-US" sz="2000" b="1" dirty="0" err="1">
                <a:solidFill>
                  <a:srgbClr val="272B64"/>
                </a:solidFill>
                <a:latin typeface="Roboto Bold"/>
                <a:ea typeface="Roboto Bold"/>
                <a:cs typeface="Roboto Bold"/>
                <a:sym typeface="Roboto Bold"/>
              </a:rPr>
              <a:t>tức</a:t>
            </a:r>
            <a:endParaRPr lang="en-US" sz="2000" b="1" dirty="0">
              <a:solidFill>
                <a:srgbClr val="272B64"/>
              </a:solidFill>
              <a:latin typeface="Roboto Bold"/>
              <a:ea typeface="Roboto Bold"/>
              <a:cs typeface="Roboto Bold"/>
              <a:sym typeface="Roboto Bold"/>
            </a:endParaRPr>
          </a:p>
        </p:txBody>
      </p:sp>
      <p:sp>
        <p:nvSpPr>
          <p:cNvPr id="18" name="TextBox 18"/>
          <p:cNvSpPr txBox="1"/>
          <p:nvPr/>
        </p:nvSpPr>
        <p:spPr>
          <a:xfrm>
            <a:off x="4052292" y="6302745"/>
            <a:ext cx="2119908" cy="410369"/>
          </a:xfrm>
          <a:prstGeom prst="rect">
            <a:avLst/>
          </a:prstGeom>
        </p:spPr>
        <p:txBody>
          <a:bodyPr wrap="square" lIns="0" tIns="0" rIns="0" bIns="0" rtlCol="0" anchor="t">
            <a:spAutoFit/>
          </a:bodyPr>
          <a:lstStyle/>
          <a:p>
            <a:pPr algn="l">
              <a:lnSpc>
                <a:spcPts val="3600"/>
              </a:lnSpc>
            </a:pPr>
            <a:r>
              <a:rPr lang="en-US" sz="2000" b="1" dirty="0" err="1">
                <a:solidFill>
                  <a:srgbClr val="272B64"/>
                </a:solidFill>
                <a:latin typeface="Roboto Bold"/>
                <a:ea typeface="Roboto Bold"/>
                <a:cs typeface="Roboto Bold"/>
                <a:sym typeface="Roboto Bold"/>
              </a:rPr>
              <a:t>Người</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dùng</a:t>
            </a:r>
            <a:endParaRPr lang="en-US" sz="2000" b="1" dirty="0">
              <a:solidFill>
                <a:srgbClr val="272B64"/>
              </a:solidFill>
              <a:latin typeface="Roboto Bold"/>
              <a:ea typeface="Roboto Bold"/>
              <a:cs typeface="Roboto Bold"/>
              <a:sym typeface="Roboto Bold"/>
            </a:endParaRPr>
          </a:p>
        </p:txBody>
      </p:sp>
      <p:sp>
        <p:nvSpPr>
          <p:cNvPr id="19" name="TextBox 19"/>
          <p:cNvSpPr txBox="1"/>
          <p:nvPr/>
        </p:nvSpPr>
        <p:spPr>
          <a:xfrm>
            <a:off x="12731606" y="5997945"/>
            <a:ext cx="2813194" cy="410369"/>
          </a:xfrm>
          <a:prstGeom prst="rect">
            <a:avLst/>
          </a:prstGeom>
        </p:spPr>
        <p:txBody>
          <a:bodyPr wrap="square" lIns="0" tIns="0" rIns="0" bIns="0" rtlCol="0" anchor="t">
            <a:spAutoFit/>
          </a:bodyPr>
          <a:lstStyle/>
          <a:p>
            <a:pPr algn="l">
              <a:lnSpc>
                <a:spcPts val="3600"/>
              </a:lnSpc>
            </a:pPr>
            <a:r>
              <a:rPr lang="en-US" sz="2000" b="1" dirty="0" err="1">
                <a:solidFill>
                  <a:srgbClr val="272B64"/>
                </a:solidFill>
                <a:latin typeface="Roboto Bold"/>
                <a:ea typeface="Roboto Bold"/>
                <a:cs typeface="Roboto Bold"/>
                <a:sym typeface="Roboto Bold"/>
              </a:rPr>
              <a:t>Sân</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thể</a:t>
            </a:r>
            <a:r>
              <a:rPr lang="en-US" sz="2000" b="1" dirty="0">
                <a:solidFill>
                  <a:srgbClr val="272B64"/>
                </a:solidFill>
                <a:latin typeface="Roboto Bold"/>
                <a:ea typeface="Roboto Bold"/>
                <a:cs typeface="Roboto Bold"/>
                <a:sym typeface="Roboto Bold"/>
              </a:rPr>
              <a:t> </a:t>
            </a:r>
            <a:r>
              <a:rPr lang="en-US" sz="2000" b="1" dirty="0" err="1">
                <a:solidFill>
                  <a:srgbClr val="272B64"/>
                </a:solidFill>
                <a:latin typeface="Roboto Bold"/>
                <a:ea typeface="Roboto Bold"/>
                <a:cs typeface="Roboto Bold"/>
                <a:sym typeface="Roboto Bold"/>
              </a:rPr>
              <a:t>thao</a:t>
            </a:r>
            <a:endParaRPr lang="en-US" sz="2000" b="1" dirty="0">
              <a:solidFill>
                <a:srgbClr val="272B64"/>
              </a:solidFill>
              <a:latin typeface="Roboto Bold"/>
              <a:ea typeface="Roboto Bold"/>
              <a:cs typeface="Roboto Bold"/>
              <a:sym typeface="Roboto 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Freeform 2"/>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3" name="TextBox 3"/>
          <p:cNvSpPr txBox="1"/>
          <p:nvPr/>
        </p:nvSpPr>
        <p:spPr>
          <a:xfrm>
            <a:off x="7448501" y="4293235"/>
            <a:ext cx="3390997" cy="1519556"/>
          </a:xfrm>
          <a:prstGeom prst="rect">
            <a:avLst/>
          </a:prstGeom>
        </p:spPr>
        <p:txBody>
          <a:bodyPr lIns="0" tIns="0" rIns="0" bIns="0" rtlCol="0" anchor="t">
            <a:spAutoFit/>
          </a:bodyPr>
          <a:lstStyle/>
          <a:p>
            <a:pPr algn="l">
              <a:lnSpc>
                <a:spcPts val="12319"/>
              </a:lnSpc>
              <a:spcBef>
                <a:spcPct val="0"/>
              </a:spcBef>
            </a:pPr>
            <a:r>
              <a:rPr lang="en-US" sz="8799" b="1">
                <a:solidFill>
                  <a:srgbClr val="272B64"/>
                </a:solidFill>
                <a:latin typeface="Roboto Bold"/>
                <a:ea typeface="Roboto Bold"/>
                <a:cs typeface="Roboto Bold"/>
                <a:sym typeface="Roboto Bold"/>
              </a:rPr>
              <a:t>DEMO</a:t>
            </a:r>
          </a:p>
        </p:txBody>
      </p:sp>
      <p:sp>
        <p:nvSpPr>
          <p:cNvPr id="4" name="AutoShape 4"/>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5" name="AutoShape 5"/>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6" name="TextBox 6"/>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41</a:t>
            </a:r>
          </a:p>
        </p:txBody>
      </p:sp>
      <p:grpSp>
        <p:nvGrpSpPr>
          <p:cNvPr id="7" name="Group 7"/>
          <p:cNvGrpSpPr/>
          <p:nvPr/>
        </p:nvGrpSpPr>
        <p:grpSpPr>
          <a:xfrm>
            <a:off x="14423021" y="496646"/>
            <a:ext cx="915767" cy="465889"/>
            <a:chOff x="0" y="0"/>
            <a:chExt cx="1221023" cy="621186"/>
          </a:xfrm>
        </p:grpSpPr>
        <p:sp>
          <p:nvSpPr>
            <p:cNvPr id="8" name="Freeform 8"/>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9" name="TextBox 9"/>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
        <p:nvSpPr>
          <p:cNvPr id="10" name="TextBox 10"/>
          <p:cNvSpPr txBox="1"/>
          <p:nvPr/>
        </p:nvSpPr>
        <p:spPr>
          <a:xfrm>
            <a:off x="4052292" y="505661"/>
            <a:ext cx="116449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Freeform 2"/>
          <p:cNvSpPr/>
          <p:nvPr/>
        </p:nvSpPr>
        <p:spPr>
          <a:xfrm>
            <a:off x="5278504" y="1337709"/>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3" name="TextBox 3"/>
          <p:cNvSpPr txBox="1"/>
          <p:nvPr/>
        </p:nvSpPr>
        <p:spPr>
          <a:xfrm>
            <a:off x="2823426" y="1432623"/>
            <a:ext cx="2586774" cy="583493"/>
          </a:xfrm>
          <a:prstGeom prst="rect">
            <a:avLst/>
          </a:prstGeom>
        </p:spPr>
        <p:txBody>
          <a:bodyPr wrap="square" lIns="0" tIns="0" rIns="0" bIns="0" rtlCol="0" anchor="t">
            <a:spAutoFit/>
          </a:bodyPr>
          <a:lstStyle/>
          <a:p>
            <a:pPr algn="l">
              <a:lnSpc>
                <a:spcPts val="4900"/>
              </a:lnSpc>
              <a:spcBef>
                <a:spcPct val="0"/>
              </a:spcBef>
            </a:pPr>
            <a:r>
              <a:rPr lang="en-US" sz="3500" b="1" dirty="0">
                <a:solidFill>
                  <a:srgbClr val="FF914D"/>
                </a:solidFill>
                <a:latin typeface="Roboto Bold"/>
                <a:ea typeface="Roboto Bold"/>
                <a:cs typeface="Roboto Bold"/>
                <a:sym typeface="Roboto Bold"/>
              </a:rPr>
              <a:t>I. </a:t>
            </a:r>
            <a:r>
              <a:rPr lang="en-US" sz="3500" b="1" dirty="0" err="1">
                <a:solidFill>
                  <a:srgbClr val="FF914D"/>
                </a:solidFill>
                <a:latin typeface="Roboto Bold"/>
                <a:ea typeface="Roboto Bold"/>
                <a:cs typeface="Roboto Bold"/>
                <a:sym typeface="Roboto Bold"/>
              </a:rPr>
              <a:t>Tổng</a:t>
            </a:r>
            <a:r>
              <a:rPr lang="en-US" sz="3500" b="1" dirty="0">
                <a:solidFill>
                  <a:srgbClr val="FF914D"/>
                </a:solidFill>
                <a:latin typeface="Roboto Bold"/>
                <a:ea typeface="Roboto Bold"/>
                <a:cs typeface="Roboto Bold"/>
                <a:sym typeface="Roboto Bold"/>
              </a:rPr>
              <a:t> </a:t>
            </a:r>
            <a:r>
              <a:rPr lang="en-US" sz="3500" b="1" dirty="0" err="1">
                <a:solidFill>
                  <a:srgbClr val="FF914D"/>
                </a:solidFill>
                <a:latin typeface="Roboto Bold"/>
                <a:ea typeface="Roboto Bold"/>
                <a:cs typeface="Roboto Bold"/>
                <a:sym typeface="Roboto Bold"/>
              </a:rPr>
              <a:t>quan</a:t>
            </a:r>
            <a:endParaRPr lang="en-US" sz="3500" b="1" dirty="0">
              <a:solidFill>
                <a:srgbClr val="FF914D"/>
              </a:solidFill>
              <a:latin typeface="Roboto Bold"/>
              <a:ea typeface="Roboto Bold"/>
              <a:cs typeface="Roboto Bold"/>
              <a:sym typeface="Roboto Bold"/>
            </a:endParaRPr>
          </a:p>
        </p:txBody>
      </p:sp>
      <p:sp>
        <p:nvSpPr>
          <p:cNvPr id="4" name="AutoShape 4"/>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5" name="AutoShape 5"/>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6" name="TextBox 6"/>
          <p:cNvSpPr txBox="1"/>
          <p:nvPr/>
        </p:nvSpPr>
        <p:spPr>
          <a:xfrm>
            <a:off x="2823426" y="2186887"/>
            <a:ext cx="9471664" cy="5334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2. Mục đích nghiên cứu</a:t>
            </a:r>
          </a:p>
        </p:txBody>
      </p:sp>
      <p:sp>
        <p:nvSpPr>
          <p:cNvPr id="7" name="TextBox 7"/>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05</a:t>
            </a:r>
          </a:p>
        </p:txBody>
      </p:sp>
      <p:sp>
        <p:nvSpPr>
          <p:cNvPr id="8" name="TextBox 8"/>
          <p:cNvSpPr txBox="1"/>
          <p:nvPr/>
        </p:nvSpPr>
        <p:spPr>
          <a:xfrm>
            <a:off x="3886200" y="505661"/>
            <a:ext cx="103495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9" name="TextBox 9"/>
          <p:cNvSpPr txBox="1"/>
          <p:nvPr/>
        </p:nvSpPr>
        <p:spPr>
          <a:xfrm>
            <a:off x="2823426" y="3006037"/>
            <a:ext cx="13410227" cy="3708400"/>
          </a:xfrm>
          <a:prstGeom prst="rect">
            <a:avLst/>
          </a:prstGeom>
        </p:spPr>
        <p:txBody>
          <a:bodyPr lIns="0" tIns="0" rIns="0" bIns="0" rtlCol="0" anchor="t">
            <a:spAutoFit/>
          </a:bodyPr>
          <a:lstStyle/>
          <a:p>
            <a:pPr algn="just">
              <a:lnSpc>
                <a:spcPts val="4999"/>
              </a:lnSpc>
            </a:pPr>
            <a:r>
              <a:rPr lang="en-US" sz="2499" b="1" dirty="0">
                <a:solidFill>
                  <a:srgbClr val="272B64"/>
                </a:solidFill>
                <a:latin typeface="Roboto Bold"/>
                <a:ea typeface="Roboto Bold"/>
                <a:cs typeface="Roboto Bold"/>
                <a:sym typeface="Roboto Bold"/>
              </a:rPr>
              <a:t>- Tin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học</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hóa</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quản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lý</a:t>
            </a:r>
            <a:r>
              <a:rPr lang="en-US" sz="2499" b="1" u="none" strike="noStrike" dirty="0">
                <a:solidFill>
                  <a:srgbClr val="272B64"/>
                </a:solidFill>
                <a:latin typeface="Roboto Bold"/>
                <a:ea typeface="Roboto Bold"/>
                <a:cs typeface="Roboto Bold"/>
                <a:sym typeface="Roboto Bold"/>
              </a:rPr>
              <a:t>: Thay </a:t>
            </a:r>
            <a:r>
              <a:rPr lang="en-US" sz="2499" b="1" u="none" strike="noStrike" dirty="0" err="1">
                <a:solidFill>
                  <a:srgbClr val="272B64"/>
                </a:solidFill>
                <a:latin typeface="Roboto Bold"/>
                <a:ea typeface="Roboto Bold"/>
                <a:cs typeface="Roboto Bold"/>
                <a:sym typeface="Roboto Bold"/>
              </a:rPr>
              <a:t>thế</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ghi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chép</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thủ</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công</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bằng</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hệ</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thống</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trực</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tuyến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giảm</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sai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sót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và</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tiết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kiệm</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thời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gian</a:t>
            </a:r>
            <a:r>
              <a:rPr lang="en-US" sz="2499" b="1" u="none" strike="noStrike" dirty="0">
                <a:solidFill>
                  <a:srgbClr val="272B64"/>
                </a:solidFill>
                <a:latin typeface="Roboto Bold"/>
                <a:ea typeface="Roboto Bold"/>
                <a:cs typeface="Roboto Bold"/>
                <a:sym typeface="Roboto Bold"/>
              </a:rPr>
              <a:t>.</a:t>
            </a:r>
          </a:p>
          <a:p>
            <a:pPr algn="just">
              <a:lnSpc>
                <a:spcPts val="4999"/>
              </a:lnSpc>
            </a:pP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Đặt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sân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trực</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tuyến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Hỗ</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trợ</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sinh</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viên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và</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khách</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ngoài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dễ</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dàng</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tra</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cứu</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đặt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sân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nhận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phản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hồi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nhanh</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chóng</a:t>
            </a:r>
            <a:r>
              <a:rPr lang="en-US" sz="2499" b="1" u="none" strike="noStrike" dirty="0">
                <a:solidFill>
                  <a:srgbClr val="272B64"/>
                </a:solidFill>
                <a:latin typeface="Roboto Bold"/>
                <a:ea typeface="Roboto Bold"/>
                <a:cs typeface="Roboto Bold"/>
                <a:sym typeface="Roboto Bold"/>
              </a:rPr>
              <a:t>.</a:t>
            </a:r>
          </a:p>
          <a:p>
            <a:pPr algn="just">
              <a:lnSpc>
                <a:spcPts val="4999"/>
              </a:lnSpc>
            </a:pPr>
            <a:r>
              <a:rPr lang="en-US" sz="2499" b="1" u="none" strike="noStrike" dirty="0">
                <a:solidFill>
                  <a:srgbClr val="272B64"/>
                </a:solidFill>
                <a:latin typeface="Roboto Bold"/>
                <a:ea typeface="Roboto Bold"/>
                <a:cs typeface="Roboto Bold"/>
                <a:sym typeface="Roboto Bold"/>
              </a:rPr>
              <a:t>- Quản </a:t>
            </a:r>
            <a:r>
              <a:rPr lang="en-US" sz="2499" b="1" u="none" strike="noStrike" dirty="0" err="1">
                <a:solidFill>
                  <a:srgbClr val="272B64"/>
                </a:solidFill>
                <a:latin typeface="Roboto Bold"/>
                <a:ea typeface="Roboto Bold"/>
                <a:cs typeface="Roboto Bold"/>
                <a:sym typeface="Roboto Bold"/>
              </a:rPr>
              <a:t>lý</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sân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bãi</a:t>
            </a:r>
            <a:r>
              <a:rPr lang="en-US" sz="2499" b="1" u="none" strike="noStrike" dirty="0">
                <a:solidFill>
                  <a:srgbClr val="272B64"/>
                </a:solidFill>
                <a:latin typeface="Roboto Bold"/>
                <a:ea typeface="Roboto Bold"/>
                <a:cs typeface="Roboto Bold"/>
                <a:sym typeface="Roboto Bold"/>
              </a:rPr>
              <a:t> &amp; </a:t>
            </a:r>
            <a:r>
              <a:rPr lang="en-US" sz="2499" b="1" u="none" strike="noStrike" dirty="0" err="1">
                <a:solidFill>
                  <a:srgbClr val="272B64"/>
                </a:solidFill>
                <a:latin typeface="Roboto Bold"/>
                <a:ea typeface="Roboto Bold"/>
                <a:cs typeface="Roboto Bold"/>
                <a:sym typeface="Roboto Bold"/>
              </a:rPr>
              <a:t>thiết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bị</a:t>
            </a:r>
            <a:r>
              <a:rPr lang="en-US" sz="2499" b="1" u="none" strike="noStrike" dirty="0">
                <a:solidFill>
                  <a:srgbClr val="272B64"/>
                </a:solidFill>
                <a:latin typeface="Roboto Bold"/>
                <a:ea typeface="Roboto Bold"/>
                <a:cs typeface="Roboto Bold"/>
                <a:sym typeface="Roboto Bold"/>
              </a:rPr>
              <a:t>: Quản </a:t>
            </a:r>
            <a:r>
              <a:rPr lang="en-US" sz="2499" b="1" u="none" strike="noStrike" dirty="0" err="1">
                <a:solidFill>
                  <a:srgbClr val="272B64"/>
                </a:solidFill>
                <a:latin typeface="Roboto Bold"/>
                <a:ea typeface="Roboto Bold"/>
                <a:cs typeface="Roboto Bold"/>
                <a:sym typeface="Roboto Bold"/>
              </a:rPr>
              <a:t>lý</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cập</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nhật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tình</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trạng</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và</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bảo</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trì</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thiết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bị</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dễ</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dàng</a:t>
            </a:r>
            <a:r>
              <a:rPr lang="en-US" sz="2499" b="1" u="none" strike="noStrike" dirty="0">
                <a:solidFill>
                  <a:srgbClr val="272B64"/>
                </a:solidFill>
                <a:latin typeface="Roboto Bold"/>
                <a:ea typeface="Roboto Bold"/>
                <a:cs typeface="Roboto Bold"/>
                <a:sym typeface="Roboto Bold"/>
              </a:rPr>
              <a:t>.</a:t>
            </a:r>
          </a:p>
          <a:p>
            <a:pPr marL="0" lvl="0" indent="0" algn="just">
              <a:lnSpc>
                <a:spcPts val="4999"/>
              </a:lnSpc>
            </a:pP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Thống</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kê</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doanh</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thu</a:t>
            </a:r>
            <a:r>
              <a:rPr lang="en-US" sz="2499" b="1" u="none" strike="noStrike" dirty="0">
                <a:solidFill>
                  <a:srgbClr val="272B64"/>
                </a:solidFill>
                <a:latin typeface="Roboto Bold"/>
                <a:ea typeface="Roboto Bold"/>
                <a:cs typeface="Roboto Bold"/>
                <a:sym typeface="Roboto Bold"/>
              </a:rPr>
              <a:t>: Báo </a:t>
            </a:r>
            <a:r>
              <a:rPr lang="en-US" sz="2499" b="1" u="none" strike="noStrike" dirty="0" err="1">
                <a:solidFill>
                  <a:srgbClr val="272B64"/>
                </a:solidFill>
                <a:latin typeface="Roboto Bold"/>
                <a:ea typeface="Roboto Bold"/>
                <a:cs typeface="Roboto Bold"/>
                <a:sym typeface="Roboto Bold"/>
              </a:rPr>
              <a:t>cáo</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theo</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dõi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hiệu</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quả</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kinh</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doanh</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hỗ</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trợ</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ra</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quyết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định</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tài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chính</a:t>
            </a:r>
            <a:r>
              <a:rPr lang="en-US" sz="2499" b="1" u="none" strike="noStrike" dirty="0">
                <a:solidFill>
                  <a:srgbClr val="272B64"/>
                </a:solidFill>
                <a:latin typeface="Roboto Bold"/>
                <a:ea typeface="Roboto Bold"/>
                <a:cs typeface="Roboto Bold"/>
                <a:sym typeface="Roboto Bold"/>
              </a:rPr>
              <a:t>.</a:t>
            </a:r>
          </a:p>
        </p:txBody>
      </p:sp>
      <p:grpSp>
        <p:nvGrpSpPr>
          <p:cNvPr id="10" name="Group 10"/>
          <p:cNvGrpSpPr/>
          <p:nvPr/>
        </p:nvGrpSpPr>
        <p:grpSpPr>
          <a:xfrm>
            <a:off x="14423021" y="496646"/>
            <a:ext cx="915767" cy="465889"/>
            <a:chOff x="0" y="0"/>
            <a:chExt cx="1221023" cy="621186"/>
          </a:xfrm>
        </p:grpSpPr>
        <p:sp>
          <p:nvSpPr>
            <p:cNvPr id="11" name="Freeform 11"/>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12" name="TextBox 12"/>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Freeform 2"/>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3" name="TextBox 3"/>
          <p:cNvSpPr txBox="1"/>
          <p:nvPr/>
        </p:nvSpPr>
        <p:spPr>
          <a:xfrm>
            <a:off x="2823426" y="1432623"/>
            <a:ext cx="3882174" cy="583493"/>
          </a:xfrm>
          <a:prstGeom prst="rect">
            <a:avLst/>
          </a:prstGeom>
        </p:spPr>
        <p:txBody>
          <a:bodyPr wrap="square" lIns="0" tIns="0" rIns="0" bIns="0" rtlCol="0" anchor="t">
            <a:spAutoFit/>
          </a:bodyPr>
          <a:lstStyle/>
          <a:p>
            <a:pPr algn="l">
              <a:lnSpc>
                <a:spcPts val="4900"/>
              </a:lnSpc>
              <a:spcBef>
                <a:spcPct val="0"/>
              </a:spcBef>
            </a:pPr>
            <a:r>
              <a:rPr lang="en-US" sz="3500" b="1" dirty="0">
                <a:solidFill>
                  <a:srgbClr val="FF914D"/>
                </a:solidFill>
                <a:latin typeface="Roboto Bold"/>
                <a:ea typeface="Roboto Bold"/>
                <a:cs typeface="Roboto Bold"/>
                <a:sym typeface="Roboto Bold"/>
              </a:rPr>
              <a:t>I. Lý do </a:t>
            </a:r>
            <a:r>
              <a:rPr lang="en-US" sz="3500" b="1" dirty="0" err="1">
                <a:solidFill>
                  <a:srgbClr val="FF914D"/>
                </a:solidFill>
                <a:latin typeface="Roboto Bold"/>
                <a:ea typeface="Roboto Bold"/>
                <a:cs typeface="Roboto Bold"/>
                <a:sym typeface="Roboto Bold"/>
              </a:rPr>
              <a:t>chọn</a:t>
            </a:r>
            <a:r>
              <a:rPr lang="en-US" sz="3500" b="1" dirty="0">
                <a:solidFill>
                  <a:srgbClr val="FF914D"/>
                </a:solidFill>
                <a:latin typeface="Roboto Bold"/>
                <a:ea typeface="Roboto Bold"/>
                <a:cs typeface="Roboto Bold"/>
                <a:sym typeface="Roboto Bold"/>
              </a:rPr>
              <a:t> </a:t>
            </a:r>
            <a:r>
              <a:rPr lang="en-US" sz="3500" b="1" dirty="0" err="1">
                <a:solidFill>
                  <a:srgbClr val="FF914D"/>
                </a:solidFill>
                <a:latin typeface="Roboto Bold"/>
                <a:ea typeface="Roboto Bold"/>
                <a:cs typeface="Roboto Bold"/>
                <a:sym typeface="Roboto Bold"/>
              </a:rPr>
              <a:t>đề</a:t>
            </a:r>
            <a:r>
              <a:rPr lang="en-US" sz="3500" b="1" dirty="0">
                <a:solidFill>
                  <a:srgbClr val="FF914D"/>
                </a:solidFill>
                <a:latin typeface="Roboto Bold"/>
                <a:ea typeface="Roboto Bold"/>
                <a:cs typeface="Roboto Bold"/>
                <a:sym typeface="Roboto Bold"/>
              </a:rPr>
              <a:t> </a:t>
            </a:r>
            <a:r>
              <a:rPr lang="en-US" sz="3500" b="1" dirty="0" err="1">
                <a:solidFill>
                  <a:srgbClr val="FF914D"/>
                </a:solidFill>
                <a:latin typeface="Roboto Bold"/>
                <a:ea typeface="Roboto Bold"/>
                <a:cs typeface="Roboto Bold"/>
                <a:sym typeface="Roboto Bold"/>
              </a:rPr>
              <a:t>tài</a:t>
            </a:r>
            <a:endParaRPr lang="en-US" sz="3500" b="1" dirty="0">
              <a:solidFill>
                <a:srgbClr val="FF914D"/>
              </a:solidFill>
              <a:latin typeface="Roboto Bold"/>
              <a:ea typeface="Roboto Bold"/>
              <a:cs typeface="Roboto Bold"/>
              <a:sym typeface="Roboto Bold"/>
            </a:endParaRPr>
          </a:p>
        </p:txBody>
      </p:sp>
      <p:sp>
        <p:nvSpPr>
          <p:cNvPr id="4" name="AutoShape 4"/>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5" name="AutoShape 5"/>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6" name="TextBox 6"/>
          <p:cNvSpPr txBox="1"/>
          <p:nvPr/>
        </p:nvSpPr>
        <p:spPr>
          <a:xfrm>
            <a:off x="2823426" y="2186887"/>
            <a:ext cx="9471664" cy="5334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3. Giới thiệu về đề tài</a:t>
            </a:r>
          </a:p>
        </p:txBody>
      </p:sp>
      <p:sp>
        <p:nvSpPr>
          <p:cNvPr id="7" name="TextBox 7"/>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06</a:t>
            </a:r>
          </a:p>
        </p:txBody>
      </p:sp>
      <p:sp>
        <p:nvSpPr>
          <p:cNvPr id="8" name="TextBox 8"/>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9" name="TextBox 9"/>
          <p:cNvSpPr txBox="1"/>
          <p:nvPr/>
        </p:nvSpPr>
        <p:spPr>
          <a:xfrm>
            <a:off x="2795862" y="3006037"/>
            <a:ext cx="9091338" cy="5049459"/>
          </a:xfrm>
          <a:prstGeom prst="rect">
            <a:avLst/>
          </a:prstGeom>
        </p:spPr>
        <p:txBody>
          <a:bodyPr wrap="square" lIns="0" tIns="0" rIns="0" bIns="0" rtlCol="0" anchor="t">
            <a:spAutoFit/>
          </a:bodyPr>
          <a:lstStyle/>
          <a:p>
            <a:pPr algn="l">
              <a:lnSpc>
                <a:spcPts val="4999"/>
              </a:lnSpc>
            </a:pPr>
            <a:r>
              <a:rPr lang="en-US" sz="2499" b="1" dirty="0">
                <a:solidFill>
                  <a:srgbClr val="272B64"/>
                </a:solidFill>
                <a:latin typeface="Roboto Bold"/>
                <a:ea typeface="Roboto Bold"/>
                <a:cs typeface="Roboto Bold"/>
                <a:sym typeface="Roboto Bold"/>
              </a:rPr>
              <a: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Người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dùng</a:t>
            </a:r>
            <a:endParaRPr lang="en-US" sz="2499" b="1" u="none" strike="noStrike" dirty="0">
              <a:solidFill>
                <a:srgbClr val="272B64"/>
              </a:solidFill>
              <a:latin typeface="Roboto Bold"/>
              <a:ea typeface="Roboto Bold"/>
              <a:cs typeface="Roboto Bold"/>
              <a:sym typeface="Roboto Bold"/>
            </a:endParaRPr>
          </a:p>
          <a:p>
            <a:pPr algn="l">
              <a:lnSpc>
                <a:spcPts val="4999"/>
              </a:lnSpc>
            </a:pPr>
            <a:r>
              <a:rPr lang="en-US" sz="2499" b="1" u="none" strike="noStrike" dirty="0">
                <a:solidFill>
                  <a:srgbClr val="272B64"/>
                </a:solidFill>
                <a:latin typeface="Roboto Bold"/>
                <a:ea typeface="Roboto Bold"/>
                <a:cs typeface="Roboto Bold"/>
                <a:sym typeface="Roboto Bold"/>
              </a:rPr>
              <a:t>   - </a:t>
            </a:r>
            <a:r>
              <a:rPr lang="en-US" sz="2499" b="1" u="none" strike="noStrike" dirty="0" err="1">
                <a:solidFill>
                  <a:srgbClr val="272B64"/>
                </a:solidFill>
                <a:latin typeface="Roboto Bold"/>
                <a:ea typeface="Roboto Bold"/>
                <a:cs typeface="Roboto Bold"/>
                <a:sym typeface="Roboto Bold"/>
              </a:rPr>
              <a:t>Đăng</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ký</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đăng</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nhập</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và</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quản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lý</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hồ</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sơ</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cá</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nhân</a:t>
            </a:r>
            <a:endParaRPr lang="en-US" sz="2499" b="1" u="none" strike="noStrike" dirty="0">
              <a:solidFill>
                <a:srgbClr val="272B64"/>
              </a:solidFill>
              <a:latin typeface="Roboto Bold"/>
              <a:ea typeface="Roboto Bold"/>
              <a:cs typeface="Roboto Bold"/>
              <a:sym typeface="Roboto Bold"/>
            </a:endParaRPr>
          </a:p>
          <a:p>
            <a:pPr algn="l">
              <a:lnSpc>
                <a:spcPts val="4999"/>
              </a:lnSpc>
            </a:pPr>
            <a:r>
              <a:rPr lang="en-US" sz="2499" b="1" u="none" strike="noStrike" dirty="0">
                <a:solidFill>
                  <a:srgbClr val="272B64"/>
                </a:solidFill>
                <a:latin typeface="Roboto Bold"/>
                <a:ea typeface="Roboto Bold"/>
                <a:cs typeface="Roboto Bold"/>
                <a:sym typeface="Roboto Bold"/>
              </a:rPr>
              <a:t>   - Xem </a:t>
            </a:r>
            <a:r>
              <a:rPr lang="en-US" sz="2499" b="1" u="none" strike="noStrike" dirty="0" err="1">
                <a:solidFill>
                  <a:srgbClr val="272B64"/>
                </a:solidFill>
                <a:latin typeface="Roboto Bold"/>
                <a:ea typeface="Roboto Bold"/>
                <a:cs typeface="Roboto Bold"/>
                <a:sym typeface="Roboto Bold"/>
              </a:rPr>
              <a:t>thông</a:t>
            </a:r>
            <a:r>
              <a:rPr lang="en-US" sz="2499" b="1" u="none" strike="noStrike" dirty="0">
                <a:solidFill>
                  <a:srgbClr val="272B64"/>
                </a:solidFill>
                <a:latin typeface="Roboto Bold"/>
                <a:ea typeface="Roboto Bold"/>
                <a:cs typeface="Roboto Bold"/>
                <a:sym typeface="Roboto Bold"/>
              </a:rPr>
              <a:t> tin </a:t>
            </a:r>
            <a:r>
              <a:rPr lang="en-US" sz="2499" b="1" u="none" strike="noStrike" dirty="0" err="1">
                <a:solidFill>
                  <a:srgbClr val="272B64"/>
                </a:solidFill>
                <a:latin typeface="Roboto Bold"/>
                <a:ea typeface="Roboto Bold"/>
                <a:cs typeface="Roboto Bold"/>
                <a:sym typeface="Roboto Bold"/>
              </a:rPr>
              <a:t>sân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bãi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sự</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kiện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thể</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thao</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và</a:t>
            </a:r>
            <a:r>
              <a:rPr lang="en-US" sz="2499" b="1" u="none" strike="noStrike" dirty="0">
                <a:solidFill>
                  <a:srgbClr val="272B64"/>
                </a:solidFill>
                <a:latin typeface="Roboto Bold"/>
                <a:ea typeface="Roboto Bold"/>
                <a:cs typeface="Roboto Bold"/>
                <a:sym typeface="Roboto Bold"/>
              </a:rPr>
              <a:t> tin </a:t>
            </a:r>
            <a:r>
              <a:rPr lang="en-US" sz="2499" b="1" u="none" strike="noStrike" dirty="0" err="1">
                <a:solidFill>
                  <a:srgbClr val="272B64"/>
                </a:solidFill>
                <a:latin typeface="Roboto Bold"/>
                <a:ea typeface="Roboto Bold"/>
                <a:cs typeface="Roboto Bold"/>
                <a:sym typeface="Roboto Bold"/>
              </a:rPr>
              <a:t>tức</a:t>
            </a:r>
            <a:endParaRPr lang="en-US" sz="2499" b="1" u="none" strike="noStrike" dirty="0">
              <a:solidFill>
                <a:srgbClr val="272B64"/>
              </a:solidFill>
              <a:latin typeface="Roboto Bold"/>
              <a:ea typeface="Roboto Bold"/>
              <a:cs typeface="Roboto Bold"/>
              <a:sym typeface="Roboto Bold"/>
            </a:endParaRPr>
          </a:p>
          <a:p>
            <a:pPr algn="l">
              <a:lnSpc>
                <a:spcPts val="4999"/>
              </a:lnSpc>
            </a:pPr>
            <a:r>
              <a:rPr lang="en-US" sz="2499" b="1" u="none" strike="noStrike" dirty="0">
                <a:solidFill>
                  <a:srgbClr val="272B64"/>
                </a:solidFill>
                <a:latin typeface="Roboto Bold"/>
                <a:ea typeface="Roboto Bold"/>
                <a:cs typeface="Roboto Bold"/>
                <a:sym typeface="Roboto Bold"/>
              </a:rPr>
              <a:t>   - </a:t>
            </a:r>
            <a:r>
              <a:rPr lang="en-US" sz="2499" b="1" u="none" strike="noStrike" dirty="0" err="1">
                <a:solidFill>
                  <a:srgbClr val="272B64"/>
                </a:solidFill>
                <a:latin typeface="Roboto Bold"/>
                <a:ea typeface="Roboto Bold"/>
                <a:cs typeface="Roboto Bold"/>
                <a:sym typeface="Roboto Bold"/>
              </a:rPr>
              <a:t>Đặt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sân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trực</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tuyến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thanh</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toán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dễ</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dàng</a:t>
            </a:r>
            <a:endParaRPr lang="en-US" sz="2499" b="1" u="none" strike="noStrike" dirty="0">
              <a:solidFill>
                <a:srgbClr val="272B64"/>
              </a:solidFill>
              <a:latin typeface="Roboto Bold"/>
              <a:ea typeface="Roboto Bold"/>
              <a:cs typeface="Roboto Bold"/>
              <a:sym typeface="Roboto Bold"/>
            </a:endParaRPr>
          </a:p>
          <a:p>
            <a:pPr algn="l">
              <a:lnSpc>
                <a:spcPts val="4999"/>
              </a:lnSpc>
            </a:pPr>
            <a:r>
              <a:rPr lang="en-US" sz="2499" b="1" u="none" strike="noStrike" dirty="0">
                <a:solidFill>
                  <a:srgbClr val="272B64"/>
                </a:solidFill>
                <a:latin typeface="Roboto Bold"/>
                <a:ea typeface="Roboto Bold"/>
                <a:cs typeface="Roboto Bold"/>
                <a:sym typeface="Roboto Bold"/>
              </a:rPr>
              <a:t>👨‍💼 Quản </a:t>
            </a:r>
            <a:r>
              <a:rPr lang="en-US" sz="2499" b="1" u="none" strike="noStrike" dirty="0" err="1">
                <a:solidFill>
                  <a:srgbClr val="272B64"/>
                </a:solidFill>
                <a:latin typeface="Roboto Bold"/>
                <a:ea typeface="Roboto Bold"/>
                <a:cs typeface="Roboto Bold"/>
                <a:sym typeface="Roboto Bold"/>
              </a:rPr>
              <a:t>trị</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viên</a:t>
            </a:r>
            <a:endParaRPr lang="en-US" sz="2499" b="1" u="none" strike="noStrike" dirty="0">
              <a:solidFill>
                <a:srgbClr val="272B64"/>
              </a:solidFill>
              <a:latin typeface="Roboto Bold"/>
              <a:ea typeface="Roboto Bold"/>
              <a:cs typeface="Roboto Bold"/>
              <a:sym typeface="Roboto Bold"/>
            </a:endParaRPr>
          </a:p>
          <a:p>
            <a:pPr algn="l">
              <a:lnSpc>
                <a:spcPts val="4999"/>
              </a:lnSpc>
            </a:pPr>
            <a:r>
              <a:rPr lang="en-US" sz="2499" b="1" u="none" strike="noStrike" dirty="0">
                <a:solidFill>
                  <a:srgbClr val="272B64"/>
                </a:solidFill>
                <a:latin typeface="Roboto Bold"/>
                <a:ea typeface="Roboto Bold"/>
                <a:cs typeface="Roboto Bold"/>
                <a:sym typeface="Roboto Bold"/>
              </a:rPr>
              <a:t>   - Quản </a:t>
            </a:r>
            <a:r>
              <a:rPr lang="en-US" sz="2499" b="1" u="none" strike="noStrike" dirty="0" err="1">
                <a:solidFill>
                  <a:srgbClr val="272B64"/>
                </a:solidFill>
                <a:latin typeface="Roboto Bold"/>
                <a:ea typeface="Roboto Bold"/>
                <a:cs typeface="Roboto Bold"/>
                <a:sym typeface="Roboto Bold"/>
              </a:rPr>
              <a:t>lý</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sân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bãi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thiết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bị</a:t>
            </a:r>
            <a:r>
              <a:rPr lang="en-US" sz="2499" b="1" u="none" strike="noStrike" dirty="0">
                <a:solidFill>
                  <a:srgbClr val="272B64"/>
                </a:solidFill>
                <a:latin typeface="Roboto Bold"/>
                <a:ea typeface="Roboto Bold"/>
                <a:cs typeface="Roboto Bold"/>
                <a:sym typeface="Roboto Bold"/>
              </a:rPr>
              <a:t>, tin </a:t>
            </a:r>
            <a:r>
              <a:rPr lang="en-US" sz="2499" b="1" u="none" strike="noStrike" dirty="0" err="1">
                <a:solidFill>
                  <a:srgbClr val="272B64"/>
                </a:solidFill>
                <a:latin typeface="Roboto Bold"/>
                <a:ea typeface="Roboto Bold"/>
                <a:cs typeface="Roboto Bold"/>
                <a:sym typeface="Roboto Bold"/>
              </a:rPr>
              <a:t>tức</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và</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sự</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kiện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thể</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thao</a:t>
            </a:r>
            <a:endParaRPr lang="en-US" sz="2499" b="1" u="none" strike="noStrike" dirty="0">
              <a:solidFill>
                <a:srgbClr val="272B64"/>
              </a:solidFill>
              <a:latin typeface="Roboto Bold"/>
              <a:ea typeface="Roboto Bold"/>
              <a:cs typeface="Roboto Bold"/>
              <a:sym typeface="Roboto Bold"/>
            </a:endParaRPr>
          </a:p>
          <a:p>
            <a:pPr algn="l">
              <a:lnSpc>
                <a:spcPts val="4999"/>
              </a:lnSpc>
            </a:pPr>
            <a:r>
              <a:rPr lang="en-US" sz="2499" b="1" u="none" strike="noStrike" dirty="0">
                <a:solidFill>
                  <a:srgbClr val="272B64"/>
                </a:solidFill>
                <a:latin typeface="Roboto Bold"/>
                <a:ea typeface="Roboto Bold"/>
                <a:cs typeface="Roboto Bold"/>
                <a:sym typeface="Roboto Bold"/>
              </a:rPr>
              <a:t>   - Quản </a:t>
            </a:r>
            <a:r>
              <a:rPr lang="en-US" sz="2499" b="1" u="none" strike="noStrike" dirty="0" err="1">
                <a:solidFill>
                  <a:srgbClr val="272B64"/>
                </a:solidFill>
                <a:latin typeface="Roboto Bold"/>
                <a:ea typeface="Roboto Bold"/>
                <a:cs typeface="Roboto Bold"/>
                <a:sym typeface="Roboto Bold"/>
              </a:rPr>
              <a:t>lý</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người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dùng</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theo</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dõi</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đặt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sân</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và</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cập</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nhật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thanh</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toán</a:t>
            </a:r>
            <a:endParaRPr lang="en-US" sz="2499" b="1" u="none" strike="noStrike" dirty="0">
              <a:solidFill>
                <a:srgbClr val="272B64"/>
              </a:solidFill>
              <a:latin typeface="Roboto Bold"/>
              <a:ea typeface="Roboto Bold"/>
              <a:cs typeface="Roboto Bold"/>
              <a:sym typeface="Roboto Bold"/>
            </a:endParaRPr>
          </a:p>
          <a:p>
            <a:pPr algn="l">
              <a:lnSpc>
                <a:spcPts val="4999"/>
              </a:lnSpc>
            </a:pPr>
            <a:r>
              <a:rPr lang="en-US" sz="2499" b="1" u="none" strike="noStrike" dirty="0">
                <a:solidFill>
                  <a:srgbClr val="272B64"/>
                </a:solidFill>
                <a:latin typeface="Roboto Bold"/>
                <a:ea typeface="Roboto Bold"/>
                <a:cs typeface="Roboto Bold"/>
                <a:sym typeface="Roboto Bold"/>
              </a:rPr>
              <a:t>   - </a:t>
            </a:r>
            <a:r>
              <a:rPr lang="en-US" sz="2499" b="1" u="none" strike="noStrike" dirty="0" err="1">
                <a:solidFill>
                  <a:srgbClr val="272B64"/>
                </a:solidFill>
                <a:latin typeface="Roboto Bold"/>
                <a:ea typeface="Roboto Bold"/>
                <a:cs typeface="Roboto Bold"/>
                <a:sym typeface="Roboto Bold"/>
              </a:rPr>
              <a:t>Thống</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kê</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báo</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cáo</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doanh</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thu</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và</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hiệu</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quả</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hoạt</a:t>
            </a:r>
            <a:r>
              <a:rPr lang="en-US" sz="2499" b="1" u="none" strike="noStrike" dirty="0">
                <a:solidFill>
                  <a:srgbClr val="272B64"/>
                </a:solidFill>
                <a:latin typeface="Roboto Bold"/>
                <a:ea typeface="Roboto Bold"/>
                <a:cs typeface="Roboto Bold"/>
                <a:sym typeface="Roboto Bold"/>
              </a:rPr>
              <a:t> </a:t>
            </a:r>
            <a:r>
              <a:rPr lang="en-US" sz="2499" b="1" u="none" strike="noStrike" dirty="0" err="1">
                <a:solidFill>
                  <a:srgbClr val="272B64"/>
                </a:solidFill>
                <a:latin typeface="Roboto Bold"/>
                <a:ea typeface="Roboto Bold"/>
                <a:cs typeface="Roboto Bold"/>
                <a:sym typeface="Roboto Bold"/>
              </a:rPr>
              <a:t>động</a:t>
            </a:r>
            <a:endParaRPr lang="en-US" sz="2499" b="1" u="none" strike="noStrike" dirty="0">
              <a:solidFill>
                <a:srgbClr val="272B64"/>
              </a:solidFill>
              <a:latin typeface="Roboto Bold"/>
              <a:ea typeface="Roboto Bold"/>
              <a:cs typeface="Roboto Bold"/>
              <a:sym typeface="Roboto Bold"/>
            </a:endParaRPr>
          </a:p>
        </p:txBody>
      </p:sp>
      <p:grpSp>
        <p:nvGrpSpPr>
          <p:cNvPr id="10" name="Group 10"/>
          <p:cNvGrpSpPr/>
          <p:nvPr/>
        </p:nvGrpSpPr>
        <p:grpSpPr>
          <a:xfrm>
            <a:off x="14423021" y="496646"/>
            <a:ext cx="915767" cy="465889"/>
            <a:chOff x="0" y="0"/>
            <a:chExt cx="1221023" cy="621186"/>
          </a:xfrm>
        </p:grpSpPr>
        <p:sp>
          <p:nvSpPr>
            <p:cNvPr id="11" name="Freeform 11"/>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12" name="TextBox 12"/>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Freeform 2"/>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3" name="AutoShape 3"/>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4" name="AutoShape 4"/>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5" name="TextBox 5"/>
          <p:cNvSpPr txBox="1"/>
          <p:nvPr/>
        </p:nvSpPr>
        <p:spPr>
          <a:xfrm>
            <a:off x="2164333" y="2594028"/>
            <a:ext cx="13959334" cy="1519556"/>
          </a:xfrm>
          <a:prstGeom prst="rect">
            <a:avLst/>
          </a:prstGeom>
        </p:spPr>
        <p:txBody>
          <a:bodyPr lIns="0" tIns="0" rIns="0" bIns="0" rtlCol="0" anchor="t">
            <a:spAutoFit/>
          </a:bodyPr>
          <a:lstStyle/>
          <a:p>
            <a:pPr algn="r">
              <a:lnSpc>
                <a:spcPts val="12319"/>
              </a:lnSpc>
              <a:spcBef>
                <a:spcPct val="0"/>
              </a:spcBef>
            </a:pPr>
            <a:r>
              <a:rPr lang="en-US" sz="8799" b="1">
                <a:solidFill>
                  <a:srgbClr val="FF914D"/>
                </a:solidFill>
                <a:latin typeface="Roboto Bold"/>
                <a:ea typeface="Roboto Bold"/>
                <a:cs typeface="Roboto Bold"/>
                <a:sym typeface="Roboto Bold"/>
              </a:rPr>
              <a:t>II.</a:t>
            </a:r>
            <a:r>
              <a:rPr lang="en-US" sz="8799" b="1">
                <a:solidFill>
                  <a:srgbClr val="272B64"/>
                </a:solidFill>
                <a:latin typeface="Roboto Bold"/>
                <a:ea typeface="Roboto Bold"/>
                <a:cs typeface="Roboto Bold"/>
                <a:sym typeface="Roboto Bold"/>
              </a:rPr>
              <a:t> LÝ THUYẾT NGHIÊN CỨU</a:t>
            </a:r>
          </a:p>
        </p:txBody>
      </p:sp>
      <p:sp>
        <p:nvSpPr>
          <p:cNvPr id="6" name="TextBox 6"/>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07</a:t>
            </a:r>
          </a:p>
        </p:txBody>
      </p:sp>
      <p:sp>
        <p:nvSpPr>
          <p:cNvPr id="7" name="TextBox 7"/>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grpSp>
        <p:nvGrpSpPr>
          <p:cNvPr id="8" name="Group 8"/>
          <p:cNvGrpSpPr/>
          <p:nvPr/>
        </p:nvGrpSpPr>
        <p:grpSpPr>
          <a:xfrm>
            <a:off x="6381954" y="5143500"/>
            <a:ext cx="5524091" cy="2012241"/>
            <a:chOff x="0" y="0"/>
            <a:chExt cx="7365455" cy="2682988"/>
          </a:xfrm>
        </p:grpSpPr>
        <p:grpSp>
          <p:nvGrpSpPr>
            <p:cNvPr id="9" name="Group 9"/>
            <p:cNvGrpSpPr/>
            <p:nvPr/>
          </p:nvGrpSpPr>
          <p:grpSpPr>
            <a:xfrm>
              <a:off x="0" y="0"/>
              <a:ext cx="3972498" cy="2682988"/>
              <a:chOff x="0" y="0"/>
              <a:chExt cx="1109138" cy="749101"/>
            </a:xfrm>
          </p:grpSpPr>
          <p:sp>
            <p:nvSpPr>
              <p:cNvPr id="10" name="Freeform 10"/>
              <p:cNvSpPr/>
              <p:nvPr/>
            </p:nvSpPr>
            <p:spPr>
              <a:xfrm>
                <a:off x="0" y="0"/>
                <a:ext cx="1109138" cy="749101"/>
              </a:xfrm>
              <a:custGeom>
                <a:avLst/>
                <a:gdLst/>
                <a:ahLst/>
                <a:cxnLst/>
                <a:rect l="l" t="t" r="r" b="b"/>
                <a:pathLst>
                  <a:path w="1109138" h="749101">
                    <a:moveTo>
                      <a:pt x="0" y="0"/>
                    </a:moveTo>
                    <a:lnTo>
                      <a:pt x="905938" y="0"/>
                    </a:lnTo>
                    <a:lnTo>
                      <a:pt x="1109138" y="374551"/>
                    </a:lnTo>
                    <a:lnTo>
                      <a:pt x="905938" y="749101"/>
                    </a:lnTo>
                    <a:lnTo>
                      <a:pt x="0" y="749101"/>
                    </a:lnTo>
                    <a:lnTo>
                      <a:pt x="203200" y="374551"/>
                    </a:lnTo>
                    <a:lnTo>
                      <a:pt x="0" y="0"/>
                    </a:lnTo>
                    <a:close/>
                  </a:path>
                </a:pathLst>
              </a:custGeom>
              <a:solidFill>
                <a:srgbClr val="F2F7FF"/>
              </a:solidFill>
              <a:ln w="38100" cap="sq">
                <a:solidFill>
                  <a:srgbClr val="000000"/>
                </a:solidFill>
                <a:prstDash val="solid"/>
                <a:miter/>
              </a:ln>
            </p:spPr>
          </p:sp>
          <p:sp>
            <p:nvSpPr>
              <p:cNvPr id="11" name="TextBox 11"/>
              <p:cNvSpPr txBox="1"/>
              <p:nvPr/>
            </p:nvSpPr>
            <p:spPr>
              <a:xfrm>
                <a:off x="177800" y="-47625"/>
                <a:ext cx="855138" cy="796726"/>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962296" y="960494"/>
              <a:ext cx="2454077" cy="6858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Công nghệ</a:t>
              </a:r>
            </a:p>
          </p:txBody>
        </p:sp>
        <p:grpSp>
          <p:nvGrpSpPr>
            <p:cNvPr id="13" name="Group 13"/>
            <p:cNvGrpSpPr/>
            <p:nvPr/>
          </p:nvGrpSpPr>
          <p:grpSpPr>
            <a:xfrm>
              <a:off x="3392957" y="0"/>
              <a:ext cx="3972498" cy="2682988"/>
              <a:chOff x="0" y="0"/>
              <a:chExt cx="1109138" cy="749101"/>
            </a:xfrm>
          </p:grpSpPr>
          <p:sp>
            <p:nvSpPr>
              <p:cNvPr id="14" name="Freeform 14"/>
              <p:cNvSpPr/>
              <p:nvPr/>
            </p:nvSpPr>
            <p:spPr>
              <a:xfrm>
                <a:off x="0" y="0"/>
                <a:ext cx="1109138" cy="749101"/>
              </a:xfrm>
              <a:custGeom>
                <a:avLst/>
                <a:gdLst/>
                <a:ahLst/>
                <a:cxnLst/>
                <a:rect l="l" t="t" r="r" b="b"/>
                <a:pathLst>
                  <a:path w="1109138" h="749101">
                    <a:moveTo>
                      <a:pt x="0" y="0"/>
                    </a:moveTo>
                    <a:lnTo>
                      <a:pt x="905938" y="0"/>
                    </a:lnTo>
                    <a:lnTo>
                      <a:pt x="1109138" y="374551"/>
                    </a:lnTo>
                    <a:lnTo>
                      <a:pt x="905938" y="749101"/>
                    </a:lnTo>
                    <a:lnTo>
                      <a:pt x="0" y="749101"/>
                    </a:lnTo>
                    <a:lnTo>
                      <a:pt x="203200" y="374551"/>
                    </a:lnTo>
                    <a:lnTo>
                      <a:pt x="0" y="0"/>
                    </a:lnTo>
                    <a:close/>
                  </a:path>
                </a:pathLst>
              </a:custGeom>
              <a:solidFill>
                <a:srgbClr val="F2F7FF"/>
              </a:solidFill>
              <a:ln w="38100" cap="sq">
                <a:solidFill>
                  <a:srgbClr val="000000"/>
                </a:solidFill>
                <a:prstDash val="solid"/>
                <a:miter/>
              </a:ln>
            </p:spPr>
          </p:sp>
          <p:sp>
            <p:nvSpPr>
              <p:cNvPr id="15" name="TextBox 15"/>
              <p:cNvSpPr txBox="1"/>
              <p:nvPr/>
            </p:nvSpPr>
            <p:spPr>
              <a:xfrm>
                <a:off x="177800" y="-47625"/>
                <a:ext cx="855138" cy="796726"/>
              </a:xfrm>
              <a:prstGeom prst="rect">
                <a:avLst/>
              </a:prstGeom>
            </p:spPr>
            <p:txBody>
              <a:bodyPr lIns="50800" tIns="50800" rIns="50800" bIns="50800" rtlCol="0" anchor="ctr"/>
              <a:lstStyle/>
              <a:p>
                <a:pPr algn="ctr">
                  <a:lnSpc>
                    <a:spcPts val="3499"/>
                  </a:lnSpc>
                </a:pPr>
                <a:endParaRPr/>
              </a:p>
            </p:txBody>
          </p:sp>
        </p:grpSp>
        <p:sp>
          <p:nvSpPr>
            <p:cNvPr id="16" name="TextBox 16"/>
            <p:cNvSpPr txBox="1"/>
            <p:nvPr/>
          </p:nvSpPr>
          <p:spPr>
            <a:xfrm>
              <a:off x="4571155" y="960495"/>
              <a:ext cx="2157491" cy="685800"/>
            </a:xfrm>
            <a:prstGeom prst="rect">
              <a:avLst/>
            </a:prstGeom>
          </p:spPr>
          <p:txBody>
            <a:bodyPr wrap="square" lIns="0" tIns="0" rIns="0" bIns="0" rtlCol="0" anchor="t">
              <a:spAutoFit/>
            </a:bodyPr>
            <a:lstStyle/>
            <a:p>
              <a:pPr algn="l">
                <a:lnSpc>
                  <a:spcPts val="4200"/>
                </a:lnSpc>
                <a:spcBef>
                  <a:spcPct val="0"/>
                </a:spcBef>
              </a:pPr>
              <a:r>
                <a:rPr lang="en-US" sz="3000" b="1" dirty="0" err="1">
                  <a:solidFill>
                    <a:srgbClr val="272B64"/>
                  </a:solidFill>
                  <a:latin typeface="Roboto Bold"/>
                  <a:ea typeface="Roboto Bold"/>
                  <a:cs typeface="Roboto Bold"/>
                  <a:sym typeface="Roboto Bold"/>
                </a:rPr>
                <a:t>Kiến</a:t>
              </a:r>
              <a:r>
                <a:rPr lang="en-US" sz="3000" b="1" dirty="0">
                  <a:solidFill>
                    <a:srgbClr val="272B64"/>
                  </a:solidFill>
                  <a:latin typeface="Roboto Bold"/>
                  <a:ea typeface="Roboto Bold"/>
                  <a:cs typeface="Roboto Bold"/>
                  <a:sym typeface="Roboto Bold"/>
                </a:rPr>
                <a:t> </a:t>
              </a:r>
              <a:r>
                <a:rPr lang="en-US" sz="3000" b="1" dirty="0" err="1">
                  <a:solidFill>
                    <a:srgbClr val="272B64"/>
                  </a:solidFill>
                  <a:latin typeface="Roboto Bold"/>
                  <a:ea typeface="Roboto Bold"/>
                  <a:cs typeface="Roboto Bold"/>
                  <a:sym typeface="Roboto Bold"/>
                </a:rPr>
                <a:t>trúc</a:t>
              </a:r>
              <a:endParaRPr lang="en-US" sz="3000" b="1" dirty="0">
                <a:solidFill>
                  <a:srgbClr val="272B64"/>
                </a:solidFill>
                <a:latin typeface="Roboto Bold"/>
                <a:ea typeface="Roboto Bold"/>
                <a:cs typeface="Roboto Bold"/>
                <a:sym typeface="Roboto Bold"/>
              </a:endParaRPr>
            </a:p>
          </p:txBody>
        </p:sp>
      </p:grpSp>
      <p:grpSp>
        <p:nvGrpSpPr>
          <p:cNvPr id="17" name="Group 17"/>
          <p:cNvGrpSpPr/>
          <p:nvPr/>
        </p:nvGrpSpPr>
        <p:grpSpPr>
          <a:xfrm>
            <a:off x="14423021" y="496646"/>
            <a:ext cx="915767" cy="465889"/>
            <a:chOff x="0" y="0"/>
            <a:chExt cx="1221023" cy="621186"/>
          </a:xfrm>
        </p:grpSpPr>
        <p:sp>
          <p:nvSpPr>
            <p:cNvPr id="18" name="Freeform 18"/>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3"/>
              <a:stretch>
                <a:fillRect b="-56321"/>
              </a:stretch>
            </a:blipFill>
          </p:spPr>
        </p:sp>
        <p:sp>
          <p:nvSpPr>
            <p:cNvPr id="19" name="TextBox 19"/>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14001628" y="1371742"/>
            <a:ext cx="1582263" cy="1582263"/>
          </a:xfrm>
          <a:custGeom>
            <a:avLst/>
            <a:gdLst/>
            <a:ahLst/>
            <a:cxnLst/>
            <a:rect l="l" t="t" r="r" b="b"/>
            <a:pathLst>
              <a:path w="1582263" h="1582263">
                <a:moveTo>
                  <a:pt x="0" y="0"/>
                </a:moveTo>
                <a:lnTo>
                  <a:pt x="1582263" y="0"/>
                </a:lnTo>
                <a:lnTo>
                  <a:pt x="1582263" y="1582263"/>
                </a:lnTo>
                <a:lnTo>
                  <a:pt x="0" y="1582263"/>
                </a:lnTo>
                <a:lnTo>
                  <a:pt x="0" y="0"/>
                </a:lnTo>
                <a:close/>
              </a:path>
            </a:pathLst>
          </a:custGeom>
          <a:blipFill>
            <a:blip r:embed="rId2"/>
            <a:stretch>
              <a:fillRect/>
            </a:stretch>
          </a:blipFill>
          <a:ln cap="rnd">
            <a:noFill/>
            <a:prstDash val="solid"/>
            <a:round/>
          </a:ln>
        </p:spPr>
      </p:sp>
      <p:sp>
        <p:nvSpPr>
          <p:cNvPr id="5" name="Freeform 5"/>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3">
              <a:alphaModFix amt="5000"/>
            </a:blip>
            <a:stretch>
              <a:fillRect r="-302864"/>
            </a:stretch>
          </a:blipFill>
        </p:spPr>
      </p:sp>
      <p:sp>
        <p:nvSpPr>
          <p:cNvPr id="6" name="TextBox 6"/>
          <p:cNvSpPr txBox="1"/>
          <p:nvPr/>
        </p:nvSpPr>
        <p:spPr>
          <a:xfrm>
            <a:off x="2452501" y="2905823"/>
            <a:ext cx="13425535" cy="4337050"/>
          </a:xfrm>
          <a:prstGeom prst="rect">
            <a:avLst/>
          </a:prstGeom>
        </p:spPr>
        <p:txBody>
          <a:bodyPr lIns="0" tIns="0" rIns="0" bIns="0" rtlCol="0" anchor="t">
            <a:spAutoFit/>
          </a:bodyPr>
          <a:lstStyle/>
          <a:p>
            <a:pPr algn="l">
              <a:lnSpc>
                <a:spcPts val="4999"/>
              </a:lnSpc>
            </a:pPr>
            <a:r>
              <a:rPr lang="en-US" sz="2499" b="1">
                <a:solidFill>
                  <a:srgbClr val="272B64"/>
                </a:solidFill>
                <a:latin typeface="Roboto Bold"/>
                <a:ea typeface="Roboto Bold"/>
                <a:cs typeface="Roboto Bold"/>
                <a:sym typeface="Roboto Bold"/>
              </a:rPr>
              <a:t>🌐</a:t>
            </a:r>
            <a:r>
              <a:rPr lang="en-US" sz="2499" b="1" u="none" strike="noStrike">
                <a:solidFill>
                  <a:srgbClr val="272B64"/>
                </a:solidFill>
                <a:latin typeface="Roboto Bold"/>
                <a:ea typeface="Roboto Bold"/>
                <a:cs typeface="Roboto Bold"/>
                <a:sym typeface="Roboto Bold"/>
              </a:rPr>
              <a:t> Giới thiệu về Next.js</a:t>
            </a:r>
          </a:p>
          <a:p>
            <a:pPr algn="l">
              <a:lnSpc>
                <a:spcPts val="4999"/>
              </a:lnSpc>
            </a:pPr>
            <a:r>
              <a:rPr lang="en-US" sz="2499" b="1" u="none" strike="noStrike">
                <a:solidFill>
                  <a:srgbClr val="272B64"/>
                </a:solidFill>
                <a:latin typeface="Roboto Bold"/>
                <a:ea typeface="Roboto Bold"/>
                <a:cs typeface="Roboto Bold"/>
                <a:sym typeface="Roboto Bold"/>
              </a:rPr>
              <a:t>   - Next.js là một framework xây dựng trên React, hỗ trợ Server-Side Rendering (SSR), Client-Side Rendering (CSR) và Static Site Generation (SSG).</a:t>
            </a:r>
          </a:p>
          <a:p>
            <a:pPr algn="l">
              <a:lnSpc>
                <a:spcPts val="4999"/>
              </a:lnSpc>
            </a:pPr>
            <a:r>
              <a:rPr lang="en-US" sz="2499" b="1" u="none" strike="noStrike">
                <a:solidFill>
                  <a:srgbClr val="272B64"/>
                </a:solidFill>
                <a:latin typeface="Roboto Bold"/>
                <a:ea typeface="Roboto Bold"/>
                <a:cs typeface="Roboto Bold"/>
                <a:sym typeface="Roboto Bold"/>
              </a:rPr>
              <a:t>   - Được phát triển bởi Vercel, Next.js giúp tối ưu SEO, tăng tốc độ tải trang và mang lại trải nghiệm mượt mà cho người dùng.</a:t>
            </a:r>
          </a:p>
          <a:p>
            <a:pPr algn="l">
              <a:lnSpc>
                <a:spcPts val="4999"/>
              </a:lnSpc>
            </a:pPr>
            <a:r>
              <a:rPr lang="en-US" sz="2499" b="1" u="none" strike="noStrike">
                <a:solidFill>
                  <a:srgbClr val="272B64"/>
                </a:solidFill>
                <a:latin typeface="Roboto Bold"/>
                <a:ea typeface="Roboto Bold"/>
                <a:cs typeface="Roboto Bold"/>
                <a:sym typeface="Roboto Bold"/>
              </a:rPr>
              <a:t>   - Phù hợp cho cả ứng dụng web quy mô nhỏ và hệ thống lớn nhờ khả năng mở rộng.</a:t>
            </a:r>
          </a:p>
          <a:p>
            <a:pPr algn="l">
              <a:lnSpc>
                <a:spcPts val="4999"/>
              </a:lnSpc>
            </a:pPr>
            <a:endParaRPr lang="en-US" sz="2499" b="1" u="none" strike="noStrike">
              <a:solidFill>
                <a:srgbClr val="272B64"/>
              </a:solidFill>
              <a:latin typeface="Roboto Bold"/>
              <a:ea typeface="Roboto Bold"/>
              <a:cs typeface="Roboto Bold"/>
              <a:sym typeface="Roboto Bold"/>
            </a:endParaRPr>
          </a:p>
        </p:txBody>
      </p:sp>
      <p:sp>
        <p:nvSpPr>
          <p:cNvPr id="7" name="TextBox 7"/>
          <p:cNvSpPr txBox="1"/>
          <p:nvPr/>
        </p:nvSpPr>
        <p:spPr>
          <a:xfrm>
            <a:off x="2452501" y="1432623"/>
            <a:ext cx="8596499" cy="583493"/>
          </a:xfrm>
          <a:prstGeom prst="rect">
            <a:avLst/>
          </a:prstGeom>
        </p:spPr>
        <p:txBody>
          <a:bodyPr wrap="square" lIns="0" tIns="0" rIns="0" bIns="0" rtlCol="0" anchor="t">
            <a:spAutoFit/>
          </a:bodyPr>
          <a:lstStyle/>
          <a:p>
            <a:pPr algn="l">
              <a:lnSpc>
                <a:spcPts val="4900"/>
              </a:lnSpc>
              <a:spcBef>
                <a:spcPct val="0"/>
              </a:spcBef>
            </a:pPr>
            <a:r>
              <a:rPr lang="en-US" sz="3500" b="1" dirty="0">
                <a:solidFill>
                  <a:srgbClr val="FF914D"/>
                </a:solidFill>
                <a:latin typeface="Roboto Bold"/>
                <a:ea typeface="Roboto Bold"/>
                <a:cs typeface="Roboto Bold"/>
                <a:sym typeface="Roboto Bold"/>
              </a:rPr>
              <a:t>II. LÝ THUYẾT NGHIÊN CỨU - CÔNG NGHỆ</a:t>
            </a:r>
          </a:p>
        </p:txBody>
      </p:sp>
      <p:sp>
        <p:nvSpPr>
          <p:cNvPr id="8" name="TextBox 8"/>
          <p:cNvSpPr txBox="1"/>
          <p:nvPr/>
        </p:nvSpPr>
        <p:spPr>
          <a:xfrm>
            <a:off x="2452501" y="2086673"/>
            <a:ext cx="9471664" cy="5334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1. Next.js</a:t>
            </a:r>
          </a:p>
        </p:txBody>
      </p:sp>
      <p:sp>
        <p:nvSpPr>
          <p:cNvPr id="9" name="TextBox 9"/>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08</a:t>
            </a:r>
          </a:p>
        </p:txBody>
      </p:sp>
      <p:sp>
        <p:nvSpPr>
          <p:cNvPr id="10" name="TextBox 10"/>
          <p:cNvSpPr txBox="1"/>
          <p:nvPr/>
        </p:nvSpPr>
        <p:spPr>
          <a:xfrm>
            <a:off x="3962400" y="505661"/>
            <a:ext cx="102733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grpSp>
        <p:nvGrpSpPr>
          <p:cNvPr id="11" name="Group 11"/>
          <p:cNvGrpSpPr/>
          <p:nvPr/>
        </p:nvGrpSpPr>
        <p:grpSpPr>
          <a:xfrm>
            <a:off x="14423021" y="496646"/>
            <a:ext cx="915767" cy="465889"/>
            <a:chOff x="0" y="0"/>
            <a:chExt cx="1221023" cy="621186"/>
          </a:xfrm>
        </p:grpSpPr>
        <p:sp>
          <p:nvSpPr>
            <p:cNvPr id="12" name="Freeform 12"/>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4"/>
              <a:stretch>
                <a:fillRect b="-56321"/>
              </a:stretch>
            </a:blipFill>
          </p:spPr>
        </p:sp>
        <p:sp>
          <p:nvSpPr>
            <p:cNvPr id="13" name="TextBox 13"/>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7F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28575" cap="rnd">
            <a:solidFill>
              <a:srgbClr val="272B64"/>
            </a:solidFill>
            <a:prstDash val="solid"/>
            <a:headEnd type="none" w="sm" len="sm"/>
            <a:tailEnd type="none" w="sm" len="sm"/>
          </a:ln>
        </p:spPr>
      </p:sp>
      <p:sp>
        <p:nvSpPr>
          <p:cNvPr id="3" name="AutoShape 3"/>
          <p:cNvSpPr/>
          <p:nvPr/>
        </p:nvSpPr>
        <p:spPr>
          <a:xfrm>
            <a:off x="1028700" y="9277350"/>
            <a:ext cx="16230600" cy="0"/>
          </a:xfrm>
          <a:prstGeom prst="line">
            <a:avLst/>
          </a:prstGeom>
          <a:ln w="28575" cap="rnd">
            <a:solidFill>
              <a:srgbClr val="272B64"/>
            </a:solidFill>
            <a:prstDash val="solid"/>
            <a:headEnd type="none" w="sm" len="sm"/>
            <a:tailEnd type="none" w="sm" len="sm"/>
          </a:ln>
        </p:spPr>
      </p:sp>
      <p:sp>
        <p:nvSpPr>
          <p:cNvPr id="4" name="Freeform 4"/>
          <p:cNvSpPr/>
          <p:nvPr/>
        </p:nvSpPr>
        <p:spPr>
          <a:xfrm>
            <a:off x="5278504" y="1328184"/>
            <a:ext cx="7730993" cy="7630631"/>
          </a:xfrm>
          <a:custGeom>
            <a:avLst/>
            <a:gdLst/>
            <a:ahLst/>
            <a:cxnLst/>
            <a:rect l="l" t="t" r="r" b="b"/>
            <a:pathLst>
              <a:path w="7730993" h="7630631">
                <a:moveTo>
                  <a:pt x="0" y="0"/>
                </a:moveTo>
                <a:lnTo>
                  <a:pt x="7730992" y="0"/>
                </a:lnTo>
                <a:lnTo>
                  <a:pt x="7730992" y="7630632"/>
                </a:lnTo>
                <a:lnTo>
                  <a:pt x="0" y="7630632"/>
                </a:lnTo>
                <a:lnTo>
                  <a:pt x="0" y="0"/>
                </a:lnTo>
                <a:close/>
              </a:path>
            </a:pathLst>
          </a:custGeom>
          <a:blipFill>
            <a:blip r:embed="rId2">
              <a:alphaModFix amt="5000"/>
            </a:blip>
            <a:stretch>
              <a:fillRect r="-302864"/>
            </a:stretch>
          </a:blipFill>
        </p:spPr>
      </p:sp>
      <p:sp>
        <p:nvSpPr>
          <p:cNvPr id="5" name="TextBox 5"/>
          <p:cNvSpPr txBox="1"/>
          <p:nvPr/>
        </p:nvSpPr>
        <p:spPr>
          <a:xfrm>
            <a:off x="2452501" y="1432623"/>
            <a:ext cx="8596499" cy="583493"/>
          </a:xfrm>
          <a:prstGeom prst="rect">
            <a:avLst/>
          </a:prstGeom>
        </p:spPr>
        <p:txBody>
          <a:bodyPr wrap="square" lIns="0" tIns="0" rIns="0" bIns="0" rtlCol="0" anchor="t">
            <a:spAutoFit/>
          </a:bodyPr>
          <a:lstStyle/>
          <a:p>
            <a:pPr algn="l">
              <a:lnSpc>
                <a:spcPts val="4900"/>
              </a:lnSpc>
              <a:spcBef>
                <a:spcPct val="0"/>
              </a:spcBef>
            </a:pPr>
            <a:r>
              <a:rPr lang="en-US" sz="3500" b="1" dirty="0">
                <a:solidFill>
                  <a:srgbClr val="FF914D"/>
                </a:solidFill>
                <a:latin typeface="Roboto Bold"/>
                <a:ea typeface="Roboto Bold"/>
                <a:cs typeface="Roboto Bold"/>
                <a:sym typeface="Roboto Bold"/>
              </a:rPr>
              <a:t>II. LÝ THUYẾT NGHIÊN CỨU - CÔNG NGHỆ</a:t>
            </a:r>
          </a:p>
        </p:txBody>
      </p:sp>
      <p:sp>
        <p:nvSpPr>
          <p:cNvPr id="6" name="TextBox 6"/>
          <p:cNvSpPr txBox="1"/>
          <p:nvPr/>
        </p:nvSpPr>
        <p:spPr>
          <a:xfrm>
            <a:off x="2452501" y="2086673"/>
            <a:ext cx="9471664" cy="533400"/>
          </a:xfrm>
          <a:prstGeom prst="rect">
            <a:avLst/>
          </a:prstGeom>
        </p:spPr>
        <p:txBody>
          <a:bodyPr lIns="0" tIns="0" rIns="0" bIns="0" rtlCol="0" anchor="t">
            <a:spAutoFit/>
          </a:bodyPr>
          <a:lstStyle/>
          <a:p>
            <a:pPr algn="l">
              <a:lnSpc>
                <a:spcPts val="4200"/>
              </a:lnSpc>
              <a:spcBef>
                <a:spcPct val="0"/>
              </a:spcBef>
            </a:pPr>
            <a:r>
              <a:rPr lang="en-US" sz="3000" b="1">
                <a:solidFill>
                  <a:srgbClr val="272B64"/>
                </a:solidFill>
                <a:latin typeface="Roboto Bold"/>
                <a:ea typeface="Roboto Bold"/>
                <a:cs typeface="Roboto Bold"/>
                <a:sym typeface="Roboto Bold"/>
              </a:rPr>
              <a:t>1. Next.js</a:t>
            </a:r>
          </a:p>
        </p:txBody>
      </p:sp>
      <p:sp>
        <p:nvSpPr>
          <p:cNvPr id="7" name="TextBox 7"/>
          <p:cNvSpPr txBox="1"/>
          <p:nvPr/>
        </p:nvSpPr>
        <p:spPr>
          <a:xfrm>
            <a:off x="16934259" y="9258300"/>
            <a:ext cx="554832" cy="422275"/>
          </a:xfrm>
          <a:prstGeom prst="rect">
            <a:avLst/>
          </a:prstGeom>
        </p:spPr>
        <p:txBody>
          <a:bodyPr lIns="0" tIns="0" rIns="0" bIns="0" rtlCol="0" anchor="t">
            <a:spAutoFit/>
          </a:bodyPr>
          <a:lstStyle/>
          <a:p>
            <a:pPr algn="l">
              <a:lnSpc>
                <a:spcPts val="3499"/>
              </a:lnSpc>
              <a:spcBef>
                <a:spcPct val="0"/>
              </a:spcBef>
            </a:pPr>
            <a:r>
              <a:rPr lang="en-US" sz="2499">
                <a:solidFill>
                  <a:srgbClr val="272B64"/>
                </a:solidFill>
                <a:latin typeface="Roboto"/>
                <a:ea typeface="Roboto"/>
                <a:cs typeface="Roboto"/>
                <a:sym typeface="Roboto"/>
              </a:rPr>
              <a:t>09</a:t>
            </a:r>
          </a:p>
        </p:txBody>
      </p:sp>
      <p:sp>
        <p:nvSpPr>
          <p:cNvPr id="8" name="TextBox 8"/>
          <p:cNvSpPr txBox="1"/>
          <p:nvPr/>
        </p:nvSpPr>
        <p:spPr>
          <a:xfrm>
            <a:off x="4052292" y="505661"/>
            <a:ext cx="11644908" cy="370038"/>
          </a:xfrm>
          <a:prstGeom prst="rect">
            <a:avLst/>
          </a:prstGeom>
        </p:spPr>
        <p:txBody>
          <a:bodyPr wrap="square" lIns="0" tIns="0" rIns="0" bIns="0" rtlCol="0" anchor="t">
            <a:spAutoFit/>
          </a:bodyPr>
          <a:lstStyle/>
          <a:p>
            <a:pPr algn="l">
              <a:lnSpc>
                <a:spcPts val="3139"/>
              </a:lnSpc>
              <a:spcBef>
                <a:spcPct val="0"/>
              </a:spcBef>
            </a:pPr>
            <a:r>
              <a:rPr lang="en-US" sz="2242" b="1" spc="112" dirty="0">
                <a:solidFill>
                  <a:srgbClr val="272B64"/>
                </a:solidFill>
                <a:latin typeface="Roboto Bold"/>
                <a:ea typeface="Roboto Bold"/>
                <a:cs typeface="Roboto Bold"/>
                <a:sym typeface="Roboto Bold"/>
              </a:rPr>
              <a:t>THIẾT KẾ WEBSITE QUẢN LÝ NHÀ THI ĐẤU TRƯỜNG ĐẠI HỌC TRÀ VINH</a:t>
            </a:r>
          </a:p>
        </p:txBody>
      </p:sp>
      <p:sp>
        <p:nvSpPr>
          <p:cNvPr id="9" name="TextBox 9"/>
          <p:cNvSpPr txBox="1"/>
          <p:nvPr/>
        </p:nvSpPr>
        <p:spPr>
          <a:xfrm>
            <a:off x="2452501" y="2905823"/>
            <a:ext cx="13425535" cy="4337050"/>
          </a:xfrm>
          <a:prstGeom prst="rect">
            <a:avLst/>
          </a:prstGeom>
        </p:spPr>
        <p:txBody>
          <a:bodyPr lIns="0" tIns="0" rIns="0" bIns="0" rtlCol="0" anchor="t">
            <a:spAutoFit/>
          </a:bodyPr>
          <a:lstStyle/>
          <a:p>
            <a:pPr algn="l">
              <a:lnSpc>
                <a:spcPts val="4999"/>
              </a:lnSpc>
            </a:pPr>
            <a:r>
              <a:rPr lang="en-US" sz="2499" b="1">
                <a:solidFill>
                  <a:srgbClr val="272B64"/>
                </a:solidFill>
                <a:latin typeface="Roboto Bold"/>
                <a:ea typeface="Roboto Bold"/>
                <a:cs typeface="Roboto Bold"/>
                <a:sym typeface="Roboto Bold"/>
              </a:rPr>
              <a:t>Ư</a:t>
            </a:r>
            <a:r>
              <a:rPr lang="en-US" sz="2499" b="1" u="none" strike="noStrike">
                <a:solidFill>
                  <a:srgbClr val="272B64"/>
                </a:solidFill>
                <a:latin typeface="Roboto Bold"/>
                <a:ea typeface="Roboto Bold"/>
                <a:cs typeface="Roboto Bold"/>
                <a:sym typeface="Roboto Bold"/>
              </a:rPr>
              <a:t>u điểm</a:t>
            </a:r>
          </a:p>
          <a:p>
            <a:pPr algn="l">
              <a:lnSpc>
                <a:spcPts val="4999"/>
              </a:lnSpc>
            </a:pPr>
            <a:r>
              <a:rPr lang="en-US" sz="2499" b="1" u="none" strike="noStrike">
                <a:solidFill>
                  <a:srgbClr val="272B64"/>
                </a:solidFill>
                <a:latin typeface="Roboto Bold"/>
                <a:ea typeface="Roboto Bold"/>
                <a:cs typeface="Roboto Bold"/>
                <a:sym typeface="Roboto Bold"/>
              </a:rPr>
              <a:t>   - SEO tốt: nhờ SSR &amp; SSG, nội dung được hiển thị đầy đủ cho công cụ tìm kiếm.</a:t>
            </a:r>
          </a:p>
          <a:p>
            <a:pPr algn="l">
              <a:lnSpc>
                <a:spcPts val="4999"/>
              </a:lnSpc>
            </a:pPr>
            <a:r>
              <a:rPr lang="en-US" sz="2499" b="1" u="none" strike="noStrike">
                <a:solidFill>
                  <a:srgbClr val="272B64"/>
                </a:solidFill>
                <a:latin typeface="Roboto Bold"/>
                <a:ea typeface="Roboto Bold"/>
                <a:cs typeface="Roboto Bold"/>
                <a:sym typeface="Roboto Bold"/>
              </a:rPr>
              <a:t>   - Hiệu năng cao: tải trang nhanh, tối ưu cho trải nghiệm người dùng.</a:t>
            </a:r>
          </a:p>
          <a:p>
            <a:pPr algn="l">
              <a:lnSpc>
                <a:spcPts val="4999"/>
              </a:lnSpc>
            </a:pPr>
            <a:r>
              <a:rPr lang="en-US" sz="2499" b="1" u="none" strike="noStrike">
                <a:solidFill>
                  <a:srgbClr val="272B64"/>
                </a:solidFill>
                <a:latin typeface="Roboto Bold"/>
                <a:ea typeface="Roboto Bold"/>
                <a:cs typeface="Roboto Bold"/>
                <a:sym typeface="Roboto Bold"/>
              </a:rPr>
              <a:t>   - Hỗ trợ routing tự động: không cần cấu hình phức tạp.</a:t>
            </a:r>
          </a:p>
          <a:p>
            <a:pPr algn="l">
              <a:lnSpc>
                <a:spcPts val="4999"/>
              </a:lnSpc>
            </a:pPr>
            <a:r>
              <a:rPr lang="en-US" sz="2499" b="1" u="none" strike="noStrike">
                <a:solidFill>
                  <a:srgbClr val="272B64"/>
                </a:solidFill>
                <a:latin typeface="Roboto Bold"/>
                <a:ea typeface="Roboto Bold"/>
                <a:cs typeface="Roboto Bold"/>
                <a:sym typeface="Roboto Bold"/>
              </a:rPr>
              <a:t>   - Tích hợp API routes: xây dựng backend đơn giản ngay trong dự án.</a:t>
            </a:r>
          </a:p>
          <a:p>
            <a:pPr algn="l">
              <a:lnSpc>
                <a:spcPts val="4999"/>
              </a:lnSpc>
            </a:pPr>
            <a:r>
              <a:rPr lang="en-US" sz="2499" b="1" u="none" strike="noStrike">
                <a:solidFill>
                  <a:srgbClr val="272B64"/>
                </a:solidFill>
                <a:latin typeface="Roboto Bold"/>
                <a:ea typeface="Roboto Bold"/>
                <a:cs typeface="Roboto Bold"/>
                <a:sym typeface="Roboto Bold"/>
              </a:rPr>
              <a:t>   - Hệ sinh thái mạnh mẽ: dễ tích hợp với Tailwind CSS, TypeScript và các công cụ DevOps.</a:t>
            </a:r>
          </a:p>
          <a:p>
            <a:pPr algn="l">
              <a:lnSpc>
                <a:spcPts val="4999"/>
              </a:lnSpc>
            </a:pPr>
            <a:endParaRPr lang="en-US" sz="2499" b="1" u="none" strike="noStrike">
              <a:solidFill>
                <a:srgbClr val="272B64"/>
              </a:solidFill>
              <a:latin typeface="Roboto Bold"/>
              <a:ea typeface="Roboto Bold"/>
              <a:cs typeface="Roboto Bold"/>
              <a:sym typeface="Roboto Bold"/>
            </a:endParaRPr>
          </a:p>
        </p:txBody>
      </p:sp>
      <p:sp>
        <p:nvSpPr>
          <p:cNvPr id="10" name="Freeform 10"/>
          <p:cNvSpPr/>
          <p:nvPr/>
        </p:nvSpPr>
        <p:spPr>
          <a:xfrm>
            <a:off x="14001628" y="1371742"/>
            <a:ext cx="1582263" cy="1582263"/>
          </a:xfrm>
          <a:custGeom>
            <a:avLst/>
            <a:gdLst/>
            <a:ahLst/>
            <a:cxnLst/>
            <a:rect l="l" t="t" r="r" b="b"/>
            <a:pathLst>
              <a:path w="1582263" h="1582263">
                <a:moveTo>
                  <a:pt x="0" y="0"/>
                </a:moveTo>
                <a:lnTo>
                  <a:pt x="1582263" y="0"/>
                </a:lnTo>
                <a:lnTo>
                  <a:pt x="1582263" y="1582263"/>
                </a:lnTo>
                <a:lnTo>
                  <a:pt x="0" y="1582263"/>
                </a:lnTo>
                <a:lnTo>
                  <a:pt x="0" y="0"/>
                </a:lnTo>
                <a:close/>
              </a:path>
            </a:pathLst>
          </a:custGeom>
          <a:blipFill>
            <a:blip r:embed="rId3"/>
            <a:stretch>
              <a:fillRect/>
            </a:stretch>
          </a:blipFill>
          <a:ln cap="rnd">
            <a:noFill/>
            <a:prstDash val="solid"/>
            <a:round/>
          </a:ln>
        </p:spPr>
      </p:sp>
      <p:grpSp>
        <p:nvGrpSpPr>
          <p:cNvPr id="11" name="Group 11"/>
          <p:cNvGrpSpPr/>
          <p:nvPr/>
        </p:nvGrpSpPr>
        <p:grpSpPr>
          <a:xfrm>
            <a:off x="14423021" y="496646"/>
            <a:ext cx="915767" cy="465889"/>
            <a:chOff x="0" y="0"/>
            <a:chExt cx="1221023" cy="621186"/>
          </a:xfrm>
        </p:grpSpPr>
        <p:sp>
          <p:nvSpPr>
            <p:cNvPr id="12" name="Freeform 12"/>
            <p:cNvSpPr/>
            <p:nvPr/>
          </p:nvSpPr>
          <p:spPr>
            <a:xfrm>
              <a:off x="0" y="0"/>
              <a:ext cx="1221023" cy="381760"/>
            </a:xfrm>
            <a:custGeom>
              <a:avLst/>
              <a:gdLst/>
              <a:ahLst/>
              <a:cxnLst/>
              <a:rect l="l" t="t" r="r" b="b"/>
              <a:pathLst>
                <a:path w="1221023" h="381760">
                  <a:moveTo>
                    <a:pt x="0" y="0"/>
                  </a:moveTo>
                  <a:lnTo>
                    <a:pt x="1221023" y="0"/>
                  </a:lnTo>
                  <a:lnTo>
                    <a:pt x="1221023" y="381760"/>
                  </a:lnTo>
                  <a:lnTo>
                    <a:pt x="0" y="381760"/>
                  </a:lnTo>
                  <a:lnTo>
                    <a:pt x="0" y="0"/>
                  </a:lnTo>
                  <a:close/>
                </a:path>
              </a:pathLst>
            </a:custGeom>
            <a:blipFill>
              <a:blip r:embed="rId4"/>
              <a:stretch>
                <a:fillRect b="-56321"/>
              </a:stretch>
            </a:blipFill>
          </p:spPr>
        </p:sp>
        <p:sp>
          <p:nvSpPr>
            <p:cNvPr id="13" name="TextBox 13"/>
            <p:cNvSpPr txBox="1"/>
            <p:nvPr/>
          </p:nvSpPr>
          <p:spPr>
            <a:xfrm>
              <a:off x="111571" y="305759"/>
              <a:ext cx="1010157" cy="315427"/>
            </a:xfrm>
            <a:prstGeom prst="rect">
              <a:avLst/>
            </a:prstGeom>
          </p:spPr>
          <p:txBody>
            <a:bodyPr lIns="0" tIns="0" rIns="0" bIns="0" rtlCol="0" anchor="t">
              <a:spAutoFit/>
            </a:bodyPr>
            <a:lstStyle/>
            <a:p>
              <a:pPr marL="0" lvl="0" indent="0" algn="ctr">
                <a:lnSpc>
                  <a:spcPts val="1911"/>
                </a:lnSpc>
                <a:spcBef>
                  <a:spcPct val="0"/>
                </a:spcBef>
              </a:pPr>
              <a:r>
                <a:rPr lang="en-US" sz="1365" b="1" spc="109">
                  <a:solidFill>
                    <a:srgbClr val="F9F165"/>
                  </a:solidFill>
                  <a:latin typeface="Noto Sans Bold"/>
                  <a:ea typeface="Noto Sans Bold"/>
                  <a:cs typeface="Noto Sans Bold"/>
                  <a:sym typeface="Noto Sans Bold"/>
                </a:rPr>
                <a:t>T</a:t>
              </a:r>
              <a:r>
                <a:rPr lang="en-US" sz="1365" b="1" spc="109">
                  <a:solidFill>
                    <a:srgbClr val="8EB67A"/>
                  </a:solidFill>
                  <a:latin typeface="Noto Sans Bold"/>
                  <a:ea typeface="Noto Sans Bold"/>
                  <a:cs typeface="Noto Sans Bold"/>
                  <a:sym typeface="Noto Sans Bold"/>
                </a:rPr>
                <a:t>V</a:t>
              </a:r>
              <a:r>
                <a:rPr lang="en-US" sz="1365" b="1" spc="109">
                  <a:solidFill>
                    <a:srgbClr val="182F58"/>
                  </a:solidFill>
                  <a:latin typeface="Noto Sans Bold"/>
                  <a:ea typeface="Noto Sans Bold"/>
                  <a:cs typeface="Noto Sans Bold"/>
                  <a:sym typeface="Noto Sans Bold"/>
                </a:rPr>
                <a:t>U</a:t>
              </a:r>
              <a:r>
                <a:rPr lang="en-US" sz="1365" b="1" spc="109">
                  <a:solidFill>
                    <a:srgbClr val="00509A"/>
                  </a:solidFill>
                  <a:latin typeface="Noto Sans Bold"/>
                  <a:ea typeface="Noto Sans Bold"/>
                  <a:cs typeface="Noto Sans Bold"/>
                  <a:sym typeface="Noto Sans Bold"/>
                </a:rPr>
                <a:t>SM</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3624</Words>
  <Application>Microsoft Office PowerPoint</Application>
  <PresentationFormat>Custom</PresentationFormat>
  <Paragraphs>377</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Noto Sans Bold</vt:lpstr>
      <vt:lpstr>Roboto</vt:lpstr>
      <vt:lpstr>Calibri</vt:lpstr>
      <vt:lpstr>Arial</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HOẠT ĐỘNG THAO GIẢNG TẠI TRƯỜNG PHỔ THÔNG</dc:title>
  <cp:lastModifiedBy>Trung Nghia</cp:lastModifiedBy>
  <cp:revision>4</cp:revision>
  <dcterms:created xsi:type="dcterms:W3CDTF">2006-08-16T00:00:00Z</dcterms:created>
  <dcterms:modified xsi:type="dcterms:W3CDTF">2025-09-03T19:03:42Z</dcterms:modified>
  <dc:identifier>DAGfLyTXBgg</dc:identifier>
</cp:coreProperties>
</file>